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 id="2147483661" r:id="rId2"/>
  </p:sldMasterIdLst>
  <p:notesMasterIdLst>
    <p:notesMasterId r:id="rId17"/>
  </p:notesMasterIdLst>
  <p:sldIdLst>
    <p:sldId id="256" r:id="rId3"/>
    <p:sldId id="257" r:id="rId4"/>
    <p:sldId id="259" r:id="rId5"/>
    <p:sldId id="260" r:id="rId6"/>
    <p:sldId id="261" r:id="rId7"/>
    <p:sldId id="262" r:id="rId8"/>
    <p:sldId id="263" r:id="rId9"/>
    <p:sldId id="264" r:id="rId10"/>
    <p:sldId id="265" r:id="rId11"/>
    <p:sldId id="268" r:id="rId12"/>
    <p:sldId id="269"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96"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2" name="PlaceHolder 1"/>
          <p:cNvSpPr>
            <a:spLocks noGrp="1" noRot="1" noChangeAspect="1"/>
          </p:cNvSpPr>
          <p:nvPr>
            <p:ph type="sldImg"/>
          </p:nvPr>
        </p:nvSpPr>
        <p:spPr>
          <a:xfrm>
            <a:off x="533520" y="764280"/>
            <a:ext cx="6704640" cy="3771360"/>
          </a:xfrm>
          <a:prstGeom prst="rect">
            <a:avLst/>
          </a:prstGeom>
        </p:spPr>
        <p:txBody>
          <a:bodyPr lIns="0" tIns="0" rIns="0" bIns="0" anchor="ctr">
            <a:noAutofit/>
          </a:bodyPr>
          <a:lstStyle/>
          <a:p>
            <a:pPr algn="ctr"/>
            <a:r>
              <a:rPr lang="en-US" sz="4400" b="0" strike="noStrike" spc="-1" dirty="0">
                <a:latin typeface="Arial"/>
              </a:rPr>
              <a:t>Click to move the slide</a:t>
            </a:r>
          </a:p>
        </p:txBody>
      </p:sp>
      <p:sp>
        <p:nvSpPr>
          <p:cNvPr id="83" name="PlaceHolder 2"/>
          <p:cNvSpPr>
            <a:spLocks noGrp="1"/>
          </p:cNvSpPr>
          <p:nvPr>
            <p:ph type="body"/>
          </p:nvPr>
        </p:nvSpPr>
        <p:spPr>
          <a:xfrm>
            <a:off x="777240" y="4777560"/>
            <a:ext cx="6217560" cy="4525920"/>
          </a:xfrm>
          <a:prstGeom prst="rect">
            <a:avLst/>
          </a:prstGeom>
        </p:spPr>
        <p:txBody>
          <a:bodyPr lIns="0" tIns="0" rIns="0" bIns="0">
            <a:noAutofit/>
          </a:bodyPr>
          <a:lstStyle/>
          <a:p>
            <a:r>
              <a:rPr lang="en-US" sz="2000" b="0" strike="noStrike" spc="-1">
                <a:latin typeface="Arial"/>
              </a:rPr>
              <a:t>Click to edit the notes format</a:t>
            </a:r>
          </a:p>
        </p:txBody>
      </p:sp>
      <p:sp>
        <p:nvSpPr>
          <p:cNvPr id="84" name="PlaceHolder 3"/>
          <p:cNvSpPr>
            <a:spLocks noGrp="1"/>
          </p:cNvSpPr>
          <p:nvPr>
            <p:ph type="hdr"/>
          </p:nvPr>
        </p:nvSpPr>
        <p:spPr>
          <a:xfrm>
            <a:off x="0" y="0"/>
            <a:ext cx="3372840" cy="502560"/>
          </a:xfrm>
          <a:prstGeom prst="rect">
            <a:avLst/>
          </a:prstGeom>
        </p:spPr>
        <p:txBody>
          <a:bodyPr lIns="0" tIns="0" rIns="0" bIns="0">
            <a:noAutofit/>
          </a:bodyPr>
          <a:lstStyle/>
          <a:p>
            <a:r>
              <a:rPr lang="en-US" sz="1400" b="0" strike="noStrike" spc="-1" dirty="0">
                <a:latin typeface="Times New Roman"/>
              </a:rPr>
              <a:t>&lt;header&gt;</a:t>
            </a:r>
          </a:p>
        </p:txBody>
      </p:sp>
      <p:sp>
        <p:nvSpPr>
          <p:cNvPr id="85" name="PlaceHolder 4"/>
          <p:cNvSpPr>
            <a:spLocks noGrp="1"/>
          </p:cNvSpPr>
          <p:nvPr>
            <p:ph type="dt"/>
          </p:nvPr>
        </p:nvSpPr>
        <p:spPr>
          <a:xfrm>
            <a:off x="4399200" y="0"/>
            <a:ext cx="3372840" cy="502560"/>
          </a:xfrm>
          <a:prstGeom prst="rect">
            <a:avLst/>
          </a:prstGeom>
        </p:spPr>
        <p:txBody>
          <a:bodyPr lIns="0" tIns="0" rIns="0" bIns="0">
            <a:noAutofit/>
          </a:bodyPr>
          <a:lstStyle/>
          <a:p>
            <a:pPr algn="r"/>
            <a:r>
              <a:rPr lang="en-US" sz="1400" b="0" strike="noStrike" spc="-1" dirty="0">
                <a:latin typeface="Times New Roman"/>
              </a:rPr>
              <a:t>&lt;date/time&gt;</a:t>
            </a:r>
          </a:p>
        </p:txBody>
      </p:sp>
      <p:sp>
        <p:nvSpPr>
          <p:cNvPr id="86" name="PlaceHolder 5"/>
          <p:cNvSpPr>
            <a:spLocks noGrp="1"/>
          </p:cNvSpPr>
          <p:nvPr>
            <p:ph type="ftr"/>
          </p:nvPr>
        </p:nvSpPr>
        <p:spPr>
          <a:xfrm>
            <a:off x="0" y="9555480"/>
            <a:ext cx="3372840" cy="502560"/>
          </a:xfrm>
          <a:prstGeom prst="rect">
            <a:avLst/>
          </a:prstGeom>
        </p:spPr>
        <p:txBody>
          <a:bodyPr lIns="0" tIns="0" rIns="0" bIns="0" anchor="b">
            <a:noAutofit/>
          </a:bodyPr>
          <a:lstStyle/>
          <a:p>
            <a:r>
              <a:rPr lang="en-US" sz="1400" b="0" strike="noStrike" spc="-1" dirty="0">
                <a:latin typeface="Times New Roman"/>
              </a:rPr>
              <a:t>&lt;footer&gt;</a:t>
            </a:r>
          </a:p>
        </p:txBody>
      </p:sp>
      <p:sp>
        <p:nvSpPr>
          <p:cNvPr id="87" name="PlaceHolder 6"/>
          <p:cNvSpPr>
            <a:spLocks noGrp="1"/>
          </p:cNvSpPr>
          <p:nvPr>
            <p:ph type="sldNum"/>
          </p:nvPr>
        </p:nvSpPr>
        <p:spPr>
          <a:xfrm>
            <a:off x="4399200" y="9555480"/>
            <a:ext cx="3372840" cy="502560"/>
          </a:xfrm>
          <a:prstGeom prst="rect">
            <a:avLst/>
          </a:prstGeom>
        </p:spPr>
        <p:txBody>
          <a:bodyPr lIns="0" tIns="0" rIns="0" bIns="0" anchor="b">
            <a:noAutofit/>
          </a:bodyPr>
          <a:lstStyle/>
          <a:p>
            <a:pPr algn="r"/>
            <a:fld id="{D56F8C48-C3F1-48D1-85EF-FA790FC86797}" type="slidenum">
              <a:rPr lang="en-US" sz="1400" b="0" strike="noStrike" spc="-1">
                <a:latin typeface="Times New Roman"/>
              </a:rPr>
              <a:t>‹#›</a:t>
            </a:fld>
            <a:endParaRPr lang="en-US" sz="1400" b="0" strike="noStrike" spc="-1" dirty="0">
              <a:latin typeface="Times New Roman"/>
            </a:endParaRPr>
          </a:p>
        </p:txBody>
      </p:sp>
    </p:spTree>
    <p:extLst>
      <p:ext uri="{BB962C8B-B14F-4D97-AF65-F5344CB8AC3E}">
        <p14:creationId xmlns:p14="http://schemas.microsoft.com/office/powerpoint/2010/main" val="121507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PlaceHolder 1"/>
          <p:cNvSpPr>
            <a:spLocks noGrp="1" noRot="1" noChangeAspect="1"/>
          </p:cNvSpPr>
          <p:nvPr>
            <p:ph type="sldImg"/>
          </p:nvPr>
        </p:nvSpPr>
        <p:spPr>
          <a:xfrm>
            <a:off x="685800" y="1143000"/>
            <a:ext cx="5486400" cy="3086100"/>
          </a:xfrm>
          <a:prstGeom prst="rect">
            <a:avLst/>
          </a:prstGeom>
        </p:spPr>
      </p:sp>
      <p:sp>
        <p:nvSpPr>
          <p:cNvPr id="98" name="PlaceHolder 2"/>
          <p:cNvSpPr>
            <a:spLocks noGrp="1"/>
          </p:cNvSpPr>
          <p:nvPr>
            <p:ph type="body"/>
          </p:nvPr>
        </p:nvSpPr>
        <p:spPr>
          <a:xfrm>
            <a:off x="685800" y="4400640"/>
            <a:ext cx="5485680" cy="3599640"/>
          </a:xfrm>
          <a:prstGeom prst="rect">
            <a:avLst/>
          </a:prstGeom>
        </p:spPr>
        <p:txBody>
          <a:bodyPr lIns="0" tIns="0" rIns="0" bIns="0">
            <a:noAutofit/>
          </a:bodyPr>
          <a:lstStyle/>
          <a:p>
            <a:endParaRPr lang="en-US" sz="2000" b="0" strike="noStrike" spc="-1" dirty="0">
              <a:latin typeface="Arial"/>
            </a:endParaRPr>
          </a:p>
        </p:txBody>
      </p:sp>
      <p:sp>
        <p:nvSpPr>
          <p:cNvPr id="99" name="CustomShape 3"/>
          <p:cNvSpPr/>
          <p:nvPr/>
        </p:nvSpPr>
        <p:spPr>
          <a:xfrm>
            <a:off x="3884760" y="8685360"/>
            <a:ext cx="2971080" cy="457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5DF1097-A5CF-4B93-8148-B2FA126882FD}" type="slidenum">
              <a:rPr lang="en-US" sz="1200" b="0" strike="noStrike" spc="-1">
                <a:solidFill>
                  <a:srgbClr val="000000"/>
                </a:solidFill>
                <a:latin typeface="+mn-lt"/>
                <a:ea typeface="+mn-ea"/>
              </a:rPr>
              <a:t>1</a:t>
            </a:fld>
            <a:endParaRPr lang="en-US" sz="1200" b="0" strike="noStrike" spc="-1" dirty="0">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28"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Arial"/>
            </a:endParaRPr>
          </a:p>
        </p:txBody>
      </p:sp>
      <p:sp>
        <p:nvSpPr>
          <p:cNvPr id="29"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3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3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33"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34"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36"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Arial"/>
            </a:endParaRPr>
          </a:p>
        </p:txBody>
      </p:sp>
      <p:sp>
        <p:nvSpPr>
          <p:cNvPr id="37"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Arial"/>
            </a:endParaRPr>
          </a:p>
        </p:txBody>
      </p:sp>
      <p:sp>
        <p:nvSpPr>
          <p:cNvPr id="38"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Arial"/>
            </a:endParaRPr>
          </a:p>
        </p:txBody>
      </p:sp>
      <p:sp>
        <p:nvSpPr>
          <p:cNvPr id="39"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Arial"/>
            </a:endParaRPr>
          </a:p>
        </p:txBody>
      </p:sp>
      <p:sp>
        <p:nvSpPr>
          <p:cNvPr id="40"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Arial"/>
            </a:endParaRPr>
          </a:p>
        </p:txBody>
      </p:sp>
      <p:sp>
        <p:nvSpPr>
          <p:cNvPr id="41"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47"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49"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5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52"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5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57"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58"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7" name="PlaceHolder 2"/>
          <p:cNvSpPr>
            <a:spLocks noGrp="1"/>
          </p:cNvSpPr>
          <p:nvPr>
            <p:ph type="subTitle"/>
          </p:nvPr>
        </p:nvSpPr>
        <p:spPr>
          <a:xfrm>
            <a:off x="609480" y="1604520"/>
            <a:ext cx="10972440" cy="397728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6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6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62"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6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6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66"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68"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3200" b="0" strike="noStrike" spc="-1">
              <a:latin typeface="Arial"/>
            </a:endParaRPr>
          </a:p>
        </p:txBody>
      </p:sp>
      <p:sp>
        <p:nvSpPr>
          <p:cNvPr id="69"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7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7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73"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
        <p:nvSpPr>
          <p:cNvPr id="74"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76"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3200" b="0" strike="noStrike" spc="-1">
              <a:latin typeface="Arial"/>
            </a:endParaRPr>
          </a:p>
        </p:txBody>
      </p:sp>
      <p:sp>
        <p:nvSpPr>
          <p:cNvPr id="77"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3200" b="0" strike="noStrike" spc="-1">
              <a:latin typeface="Arial"/>
            </a:endParaRPr>
          </a:p>
        </p:txBody>
      </p:sp>
      <p:sp>
        <p:nvSpPr>
          <p:cNvPr id="78"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3200" b="0" strike="noStrike" spc="-1">
              <a:latin typeface="Arial"/>
            </a:endParaRPr>
          </a:p>
        </p:txBody>
      </p:sp>
      <p:sp>
        <p:nvSpPr>
          <p:cNvPr id="79"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3200" b="0" strike="noStrike" spc="-1">
              <a:latin typeface="Arial"/>
            </a:endParaRPr>
          </a:p>
        </p:txBody>
      </p:sp>
      <p:sp>
        <p:nvSpPr>
          <p:cNvPr id="80"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3200" b="0" strike="noStrike" spc="-1">
              <a:latin typeface="Arial"/>
            </a:endParaRPr>
          </a:p>
        </p:txBody>
      </p:sp>
      <p:sp>
        <p:nvSpPr>
          <p:cNvPr id="81"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9"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1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12"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609480" y="273600"/>
            <a:ext cx="10972440" cy="53078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1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2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anchor="ctr">
            <a:spAutoFit/>
          </a:bodyPr>
          <a:lstStyle/>
          <a:p>
            <a:pPr algn="ctr"/>
            <a:endParaRPr lang="en-US" sz="4400" b="0" strike="noStrike" spc="-1">
              <a:latin typeface="Arial"/>
            </a:endParaRPr>
          </a:p>
        </p:txBody>
      </p:sp>
      <p:sp>
        <p:nvSpPr>
          <p:cNvPr id="2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3200" b="0" strike="noStrike" spc="-1">
              <a:latin typeface="Arial"/>
            </a:endParaRPr>
          </a:p>
        </p:txBody>
      </p:sp>
      <p:sp>
        <p:nvSpPr>
          <p:cNvPr id="26"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CustomShape 1"/>
          <p:cNvSpPr/>
          <p:nvPr/>
        </p:nvSpPr>
        <p:spPr>
          <a:xfrm>
            <a:off x="10437840" y="0"/>
            <a:ext cx="685080" cy="1142280"/>
          </a:xfrm>
          <a:prstGeom prst="rect">
            <a:avLst/>
          </a:prstGeom>
          <a:solidFill>
            <a:schemeClr val="accent1"/>
          </a:solidFill>
          <a:ln>
            <a:noFill/>
          </a:ln>
          <a:effectLst>
            <a:outerShdw blurRad="38100" dist="25560" dir="5400000" rotWithShape="0">
              <a:srgbClr val="000000">
                <a:alpha val="45000"/>
              </a:srgbClr>
            </a:outerShdw>
          </a:effectLst>
        </p:spPr>
        <p:style>
          <a:lnRef idx="1">
            <a:schemeClr val="accent1"/>
          </a:lnRef>
          <a:fillRef idx="3">
            <a:schemeClr val="accent1"/>
          </a:fillRef>
          <a:effectRef idx="2">
            <a:schemeClr val="accent1"/>
          </a:effectRef>
          <a:fontRef idx="minor"/>
        </p:style>
      </p:sp>
      <p:pic>
        <p:nvPicPr>
          <p:cNvPr id="7" name="Picture 21"/>
          <p:cNvPicPr/>
          <p:nvPr/>
        </p:nvPicPr>
        <p:blipFill>
          <a:blip r:embed="rId14"/>
          <a:stretch/>
        </p:blipFill>
        <p:spPr>
          <a:xfrm>
            <a:off x="33120" y="5934600"/>
            <a:ext cx="851760" cy="913680"/>
          </a:xfrm>
          <a:prstGeom prst="rect">
            <a:avLst/>
          </a:prstGeom>
          <a:ln w="9360">
            <a:noFill/>
          </a:ln>
        </p:spPr>
      </p:pic>
      <p:sp>
        <p:nvSpPr>
          <p:cNvPr id="2" name="CustomShape 2"/>
          <p:cNvSpPr/>
          <p:nvPr/>
        </p:nvSpPr>
        <p:spPr>
          <a:xfrm>
            <a:off x="10437840" y="0"/>
            <a:ext cx="685080" cy="1142280"/>
          </a:xfrm>
          <a:prstGeom prst="rect">
            <a:avLst/>
          </a:prstGeom>
          <a:solidFill>
            <a:schemeClr val="accent1"/>
          </a:solidFill>
          <a:ln>
            <a:noFill/>
          </a:ln>
          <a:effectLst>
            <a:outerShdw blurRad="38100" dist="25560" dir="5400000" rotWithShape="0">
              <a:srgbClr val="000000">
                <a:alpha val="45000"/>
              </a:srgbClr>
            </a:outerShdw>
          </a:effectLst>
        </p:spPr>
        <p:style>
          <a:lnRef idx="1">
            <a:schemeClr val="accent1"/>
          </a:lnRef>
          <a:fillRef idx="3">
            <a:schemeClr val="accent1"/>
          </a:fillRef>
          <a:effectRef idx="2">
            <a:schemeClr val="accent1"/>
          </a:effectRef>
          <a:fontRef idx="minor"/>
        </p:style>
      </p:sp>
      <p:sp>
        <p:nvSpPr>
          <p:cNvPr id="3" name="CustomShape 3"/>
          <p:cNvSpPr/>
          <p:nvPr/>
        </p:nvSpPr>
        <p:spPr>
          <a:xfrm>
            <a:off x="1154880" y="498240"/>
            <a:ext cx="9129600" cy="1551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en-US" sz="3200" b="1" strike="noStrike" spc="-1" dirty="0">
                <a:solidFill>
                  <a:srgbClr val="C00000"/>
                </a:solidFill>
                <a:latin typeface="Century Gothic"/>
                <a:ea typeface="DejaVu Sans"/>
              </a:rPr>
              <a:t>Kabarak University International Conference on Business and Economics 2019</a:t>
            </a:r>
            <a:endParaRPr lang="en-US" sz="3200" b="0" strike="noStrike" spc="-1" dirty="0">
              <a:latin typeface="Arial"/>
            </a:endParaRPr>
          </a:p>
        </p:txBody>
      </p:sp>
      <p:sp>
        <p:nvSpPr>
          <p:cNvPr id="4" name="PlaceHolder 4"/>
          <p:cNvSpPr>
            <a:spLocks noGrp="1"/>
          </p:cNvSpPr>
          <p:nvPr>
            <p:ph type="title"/>
          </p:nvPr>
        </p:nvSpPr>
        <p:spPr>
          <a:xfrm>
            <a:off x="848160" y="91440"/>
            <a:ext cx="9093600" cy="1145160"/>
          </a:xfrm>
          <a:prstGeom prst="rect">
            <a:avLst/>
          </a:prstGeom>
        </p:spPr>
        <p:txBody>
          <a:bodyPr lIns="0" tIns="0" rIns="0" bIns="0" anchor="ctr">
            <a:spAutoFit/>
          </a:bodyPr>
          <a:lstStyle/>
          <a:p>
            <a:r>
              <a:rPr lang="en-US" sz="1800" b="0" strike="noStrike" spc="-1">
                <a:latin typeface="Arial"/>
              </a:rPr>
              <a:t>Click to edit the title text format</a:t>
            </a:r>
          </a:p>
        </p:txBody>
      </p:sp>
      <p:sp>
        <p:nvSpPr>
          <p:cNvPr id="5"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CustomShape 1"/>
          <p:cNvSpPr/>
          <p:nvPr/>
        </p:nvSpPr>
        <p:spPr>
          <a:xfrm>
            <a:off x="10437840" y="0"/>
            <a:ext cx="685080" cy="1142280"/>
          </a:xfrm>
          <a:prstGeom prst="rect">
            <a:avLst/>
          </a:prstGeom>
          <a:solidFill>
            <a:schemeClr val="accent1"/>
          </a:solidFill>
          <a:ln>
            <a:noFill/>
          </a:ln>
          <a:effectLst>
            <a:outerShdw blurRad="38100" dist="25560" dir="5400000" rotWithShape="0">
              <a:srgbClr val="000000">
                <a:alpha val="45000"/>
              </a:srgbClr>
            </a:outerShdw>
          </a:effectLst>
        </p:spPr>
        <p:style>
          <a:lnRef idx="1">
            <a:schemeClr val="accent1"/>
          </a:lnRef>
          <a:fillRef idx="3">
            <a:schemeClr val="accent1"/>
          </a:fillRef>
          <a:effectRef idx="2">
            <a:schemeClr val="accent1"/>
          </a:effectRef>
          <a:fontRef idx="minor"/>
        </p:style>
      </p:sp>
      <p:pic>
        <p:nvPicPr>
          <p:cNvPr id="43" name="Picture 21"/>
          <p:cNvPicPr/>
          <p:nvPr/>
        </p:nvPicPr>
        <p:blipFill>
          <a:blip r:embed="rId14"/>
          <a:stretch/>
        </p:blipFill>
        <p:spPr>
          <a:xfrm>
            <a:off x="33120" y="5934600"/>
            <a:ext cx="851760" cy="913680"/>
          </a:xfrm>
          <a:prstGeom prst="rect">
            <a:avLst/>
          </a:prstGeom>
          <a:ln w="9360">
            <a:noFill/>
          </a:ln>
        </p:spPr>
      </p:pic>
      <p:sp>
        <p:nvSpPr>
          <p:cNvPr id="44" name="PlaceHolder 2"/>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n-US" sz="4400" b="0" strike="noStrike" spc="-1">
                <a:latin typeface="Arial"/>
              </a:rPr>
              <a:t>Click to edit the title text format</a:t>
            </a:r>
          </a:p>
        </p:txBody>
      </p:sp>
      <p:sp>
        <p:nvSpPr>
          <p:cNvPr id="45" name="PlaceHolder 3"/>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13.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1154880" y="2263320"/>
            <a:ext cx="9644760" cy="2445120"/>
          </a:xfrm>
          <a:prstGeom prst="rect">
            <a:avLst/>
          </a:prstGeom>
          <a:noFill/>
          <a:ln>
            <a:noFill/>
          </a:ln>
        </p:spPr>
        <p:style>
          <a:lnRef idx="0">
            <a:scrgbClr r="0" g="0" b="0"/>
          </a:lnRef>
          <a:fillRef idx="0">
            <a:scrgbClr r="0" g="0" b="0"/>
          </a:fillRef>
          <a:effectRef idx="0">
            <a:scrgbClr r="0" g="0" b="0"/>
          </a:effectRef>
          <a:fontRef idx="minor"/>
        </p:style>
      </p:sp>
      <p:sp>
        <p:nvSpPr>
          <p:cNvPr id="89" name="CustomShape 2"/>
          <p:cNvSpPr/>
          <p:nvPr/>
        </p:nvSpPr>
        <p:spPr>
          <a:xfrm>
            <a:off x="1154880" y="4904640"/>
            <a:ext cx="9644760" cy="860760"/>
          </a:xfrm>
          <a:prstGeom prst="rect">
            <a:avLst/>
          </a:prstGeom>
          <a:noFill/>
          <a:ln>
            <a:noFill/>
          </a:ln>
        </p:spPr>
        <p:style>
          <a:lnRef idx="0">
            <a:scrgbClr r="0" g="0" b="0"/>
          </a:lnRef>
          <a:fillRef idx="0">
            <a:scrgbClr r="0" g="0" b="0"/>
          </a:fillRef>
          <a:effectRef idx="0">
            <a:scrgbClr r="0" g="0" b="0"/>
          </a:effectRef>
          <a:fontRef idx="minor"/>
        </p:style>
      </p:sp>
      <p:sp>
        <p:nvSpPr>
          <p:cNvPr id="90" name="CustomShape 3"/>
          <p:cNvSpPr/>
          <p:nvPr/>
        </p:nvSpPr>
        <p:spPr>
          <a:xfrm>
            <a:off x="9885960" y="5931720"/>
            <a:ext cx="1490400" cy="322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pPr>
            <a:fld id="{71225306-F0B9-44E2-9EC9-5EF9A753ABCA}" type="datetime1">
              <a:rPr lang="en-US" sz="1600" b="1" strike="noStrike" spc="-1">
                <a:solidFill>
                  <a:srgbClr val="FFFFCC"/>
                </a:solidFill>
                <a:latin typeface="Century Gothic"/>
              </a:rPr>
              <a:t>8/19/2019</a:t>
            </a:fld>
            <a:endParaRPr lang="en-US" sz="1600" b="0" strike="noStrike" spc="-1" dirty="0">
              <a:latin typeface="Arial"/>
            </a:endParaRPr>
          </a:p>
        </p:txBody>
      </p:sp>
      <p:sp>
        <p:nvSpPr>
          <p:cNvPr id="91" name="CustomShape 4"/>
          <p:cNvSpPr/>
          <p:nvPr/>
        </p:nvSpPr>
        <p:spPr>
          <a:xfrm>
            <a:off x="10352520" y="295560"/>
            <a:ext cx="837360" cy="766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100000"/>
              </a:lnSpc>
            </a:pPr>
            <a:fld id="{44CA2054-7957-4DE2-A469-F1AC0AB4D47D}" type="slidenum">
              <a:rPr lang="en-US" sz="2800" b="0" strike="noStrike" spc="-1">
                <a:solidFill>
                  <a:srgbClr val="FFFFCC"/>
                </a:solidFill>
                <a:latin typeface="Century Gothic"/>
              </a:rPr>
              <a:t>1</a:t>
            </a:fld>
            <a:endParaRPr lang="en-US" sz="2800" b="0" strike="noStrike" spc="-1" dirty="0">
              <a:latin typeface="Arial"/>
            </a:endParaRPr>
          </a:p>
        </p:txBody>
      </p:sp>
      <p:sp>
        <p:nvSpPr>
          <p:cNvPr id="7" name="Text Placeholder 6"/>
          <p:cNvSpPr>
            <a:spLocks noGrp="1"/>
          </p:cNvSpPr>
          <p:nvPr>
            <p:ph type="body"/>
          </p:nvPr>
        </p:nvSpPr>
        <p:spPr>
          <a:xfrm>
            <a:off x="609600" y="1447800"/>
            <a:ext cx="10766760" cy="1371600"/>
          </a:xfrm>
        </p:spPr>
        <p:txBody>
          <a:bodyPr>
            <a:normAutofit fontScale="85000" lnSpcReduction="20000"/>
          </a:bodyPr>
          <a:lstStyle/>
          <a:p>
            <a:pPr algn="ctr"/>
            <a:r>
              <a:rPr lang="en-US" sz="4000" dirty="0" smtClean="0">
                <a:latin typeface="Calibri" pitchFamily="34" charset="0"/>
                <a:cs typeface="Calibri" pitchFamily="34" charset="0"/>
              </a:rPr>
              <a:t>Effect of Corporate </a:t>
            </a:r>
            <a:r>
              <a:rPr lang="en-US" sz="4000" dirty="0" smtClean="0">
                <a:latin typeface="Calibri" pitchFamily="34" charset="0"/>
                <a:cs typeface="Calibri" pitchFamily="34" charset="0"/>
              </a:rPr>
              <a:t>Governance </a:t>
            </a:r>
            <a:r>
              <a:rPr lang="en-US" sz="4000" dirty="0" smtClean="0">
                <a:latin typeface="Calibri" pitchFamily="34" charset="0"/>
                <a:cs typeface="Calibri" pitchFamily="34" charset="0"/>
              </a:rPr>
              <a:t>Practices on Profitability of Commercial Banks in Kenya</a:t>
            </a:r>
          </a:p>
          <a:p>
            <a:pPr algn="ctr"/>
            <a:r>
              <a:rPr lang="en-US" sz="4000" dirty="0" smtClean="0">
                <a:latin typeface="Calibri" pitchFamily="34" charset="0"/>
                <a:cs typeface="Calibri" pitchFamily="34" charset="0"/>
              </a:rPr>
              <a:t> </a:t>
            </a:r>
            <a:r>
              <a:rPr lang="en-US" sz="4000" dirty="0" smtClean="0">
                <a:latin typeface="Calibri" pitchFamily="34" charset="0"/>
                <a:cs typeface="Calibri" pitchFamily="34" charset="0"/>
              </a:rPr>
              <a:t>2017</a:t>
            </a:r>
            <a:endParaRPr lang="en-US" sz="4000" dirty="0">
              <a:latin typeface="Calibri" pitchFamily="34" charset="0"/>
              <a:cs typeface="Calibri" pitchFamily="34" charset="0"/>
            </a:endParaRPr>
          </a:p>
        </p:txBody>
      </p:sp>
      <p:sp>
        <p:nvSpPr>
          <p:cNvPr id="8" name="Text Placeholder 7"/>
          <p:cNvSpPr>
            <a:spLocks noGrp="1"/>
          </p:cNvSpPr>
          <p:nvPr>
            <p:ph type="body"/>
          </p:nvPr>
        </p:nvSpPr>
        <p:spPr>
          <a:xfrm>
            <a:off x="304800" y="3200400"/>
            <a:ext cx="11430000" cy="3276600"/>
          </a:xfrm>
        </p:spPr>
        <p:txBody>
          <a:bodyPr>
            <a:normAutofit fontScale="77500" lnSpcReduction="20000"/>
          </a:bodyPr>
          <a:lstStyle/>
          <a:p>
            <a:pPr algn="ctr"/>
            <a:r>
              <a:rPr lang="en-US" sz="2900" dirty="0" smtClean="0">
                <a:latin typeface="+mj-lt"/>
              </a:rPr>
              <a:t>CONSOLATA MUHINDI</a:t>
            </a:r>
          </a:p>
          <a:p>
            <a:pPr algn="ctr" eaLnBrk="1" hangingPunct="1"/>
            <a:r>
              <a:rPr lang="en-US" altLang="en-US" sz="2900" b="1" dirty="0" smtClean="0">
                <a:solidFill>
                  <a:schemeClr val="tx1"/>
                </a:solidFill>
                <a:latin typeface="+mj-lt"/>
              </a:rPr>
              <a:t>E-mail: </a:t>
            </a:r>
            <a:r>
              <a:rPr lang="en-US" altLang="en-US" sz="2900" u="sng" dirty="0" smtClean="0">
                <a:solidFill>
                  <a:schemeClr val="tx1"/>
                </a:solidFill>
                <a:latin typeface="+mj-lt"/>
              </a:rPr>
              <a:t>mmbonec@gmail.com</a:t>
            </a:r>
            <a:r>
              <a:rPr lang="en-US" altLang="en-US" sz="2900" dirty="0" smtClean="0">
                <a:solidFill>
                  <a:schemeClr val="tx1"/>
                </a:solidFill>
                <a:latin typeface="+mj-lt"/>
              </a:rPr>
              <a:t> / </a:t>
            </a:r>
            <a:r>
              <a:rPr lang="en-US" altLang="en-US" sz="2900" u="sng" dirty="0" smtClean="0">
                <a:solidFill>
                  <a:schemeClr val="tx1"/>
                </a:solidFill>
                <a:latin typeface="+mj-lt"/>
              </a:rPr>
              <a:t>splendidmushroom@gmail.com</a:t>
            </a:r>
            <a:r>
              <a:rPr lang="en-US" altLang="en-US" sz="2900" dirty="0" smtClean="0">
                <a:solidFill>
                  <a:schemeClr val="tx1"/>
                </a:solidFill>
                <a:latin typeface="+mj-lt"/>
              </a:rPr>
              <a:t> </a:t>
            </a:r>
          </a:p>
          <a:p>
            <a:pPr algn="ctr" eaLnBrk="1" hangingPunct="1"/>
            <a:r>
              <a:rPr lang="en-US" altLang="en-US" sz="2900" b="1" dirty="0" smtClean="0">
                <a:solidFill>
                  <a:schemeClr val="tx1"/>
                </a:solidFill>
                <a:latin typeface="+mj-lt"/>
              </a:rPr>
              <a:t>Skype</a:t>
            </a:r>
            <a:r>
              <a:rPr lang="en-US" altLang="en-US" sz="2900" dirty="0" smtClean="0">
                <a:solidFill>
                  <a:schemeClr val="tx1"/>
                </a:solidFill>
                <a:latin typeface="+mj-lt"/>
              </a:rPr>
              <a:t>: mmbonec</a:t>
            </a:r>
            <a:endParaRPr lang="en-GB" altLang="en-US" sz="2900" dirty="0" smtClean="0">
              <a:solidFill>
                <a:schemeClr val="tx1"/>
              </a:solidFill>
              <a:latin typeface="+mj-lt"/>
            </a:endParaRPr>
          </a:p>
          <a:p>
            <a:pPr algn="ctr" eaLnBrk="1" hangingPunct="1"/>
            <a:r>
              <a:rPr lang="en-US" altLang="en-US" sz="2900" b="1" dirty="0" smtClean="0">
                <a:solidFill>
                  <a:schemeClr val="tx1"/>
                </a:solidFill>
                <a:latin typeface="+mj-lt"/>
              </a:rPr>
              <a:t>Facebook : </a:t>
            </a:r>
            <a:r>
              <a:rPr lang="en-US" altLang="en-US" sz="2900" dirty="0" smtClean="0">
                <a:solidFill>
                  <a:schemeClr val="tx1"/>
                </a:solidFill>
                <a:latin typeface="+mj-lt"/>
              </a:rPr>
              <a:t>Consolata Mmbone Muhindi</a:t>
            </a:r>
          </a:p>
          <a:p>
            <a:pPr algn="ctr" eaLnBrk="1" hangingPunct="1"/>
            <a:r>
              <a:rPr lang="en-US" altLang="en-US" sz="2900" b="1" dirty="0" smtClean="0">
                <a:solidFill>
                  <a:schemeClr val="tx1"/>
                </a:solidFill>
                <a:latin typeface="+mj-lt"/>
              </a:rPr>
              <a:t>Tel:</a:t>
            </a:r>
            <a:r>
              <a:rPr lang="en-US" altLang="en-US" sz="2900" dirty="0" smtClean="0">
                <a:solidFill>
                  <a:schemeClr val="tx1"/>
                </a:solidFill>
                <a:latin typeface="+mj-lt"/>
              </a:rPr>
              <a:t> +254 797561304</a:t>
            </a:r>
          </a:p>
          <a:p>
            <a:pPr algn="ctr" eaLnBrk="1" hangingPunct="1"/>
            <a:endParaRPr lang="en-US" altLang="en-US" sz="2900" dirty="0" smtClean="0">
              <a:solidFill>
                <a:schemeClr val="tx1"/>
              </a:solidFill>
              <a:latin typeface="+mj-lt"/>
            </a:endParaRPr>
          </a:p>
          <a:p>
            <a:pPr algn="ctr" eaLnBrk="1" hangingPunct="1"/>
            <a:r>
              <a:rPr lang="en-US" altLang="en-US" sz="2900" dirty="0" smtClean="0">
                <a:solidFill>
                  <a:schemeClr val="tx1"/>
                </a:solidFill>
                <a:latin typeface="+mj-lt"/>
              </a:rPr>
              <a:t>STANLEY JAWUORO</a:t>
            </a:r>
          </a:p>
          <a:p>
            <a:pPr algn="ctr" eaLnBrk="1" hangingPunct="1"/>
            <a:r>
              <a:rPr lang="en-US" altLang="en-US" sz="2900" b="1" dirty="0" smtClean="0">
                <a:solidFill>
                  <a:schemeClr val="tx1"/>
                </a:solidFill>
                <a:latin typeface="+mj-lt"/>
              </a:rPr>
              <a:t>E-mail: </a:t>
            </a:r>
            <a:r>
              <a:rPr lang="en-US" altLang="en-US" sz="2900" u="sng" dirty="0" smtClean="0">
                <a:solidFill>
                  <a:schemeClr val="tx1"/>
                </a:solidFill>
                <a:latin typeface="+mj-lt"/>
              </a:rPr>
              <a:t>stanleyjawuoro@gmail.com</a:t>
            </a:r>
            <a:r>
              <a:rPr lang="en-US" altLang="en-US" sz="2900" dirty="0" smtClean="0">
                <a:solidFill>
                  <a:schemeClr val="tx1"/>
                </a:solidFill>
                <a:latin typeface="+mj-lt"/>
              </a:rPr>
              <a:t> / </a:t>
            </a:r>
            <a:r>
              <a:rPr lang="en-US" altLang="en-US" sz="2900" u="sng" dirty="0" smtClean="0">
                <a:solidFill>
                  <a:schemeClr val="tx1"/>
                </a:solidFill>
                <a:latin typeface="+mj-lt"/>
              </a:rPr>
              <a:t>stanleyodhiambo@yahoo.com</a:t>
            </a:r>
            <a:r>
              <a:rPr lang="en-US" altLang="en-US" sz="2900" dirty="0" smtClean="0">
                <a:solidFill>
                  <a:schemeClr val="tx1"/>
                </a:solidFill>
                <a:latin typeface="+mj-lt"/>
              </a:rPr>
              <a:t> </a:t>
            </a:r>
          </a:p>
          <a:p>
            <a:pPr algn="ctr" eaLnBrk="1" hangingPunct="1"/>
            <a:r>
              <a:rPr lang="en-US" altLang="en-US" sz="2900" b="1" dirty="0" smtClean="0">
                <a:solidFill>
                  <a:schemeClr val="tx1"/>
                </a:solidFill>
                <a:latin typeface="+mj-lt"/>
              </a:rPr>
              <a:t>Skype</a:t>
            </a:r>
            <a:r>
              <a:rPr lang="en-US" altLang="en-US" sz="2900" dirty="0" smtClean="0">
                <a:solidFill>
                  <a:schemeClr val="tx1"/>
                </a:solidFill>
                <a:latin typeface="+mj-lt"/>
              </a:rPr>
              <a:t>: </a:t>
            </a:r>
            <a:r>
              <a:rPr lang="en-US" altLang="en-US" sz="2900" dirty="0" err="1" smtClean="0">
                <a:solidFill>
                  <a:schemeClr val="tx1"/>
                </a:solidFill>
                <a:latin typeface="+mj-lt"/>
              </a:rPr>
              <a:t>stanley-jawuoro</a:t>
            </a:r>
            <a:endParaRPr lang="en-GB" altLang="en-US" sz="2900" dirty="0" smtClean="0">
              <a:solidFill>
                <a:schemeClr val="tx1"/>
              </a:solidFill>
              <a:latin typeface="+mj-lt"/>
            </a:endParaRPr>
          </a:p>
          <a:p>
            <a:pPr algn="ctr" eaLnBrk="1" hangingPunct="1"/>
            <a:r>
              <a:rPr lang="en-US" altLang="en-US" sz="2900" b="1" dirty="0" smtClean="0">
                <a:solidFill>
                  <a:schemeClr val="tx1"/>
                </a:solidFill>
                <a:latin typeface="+mj-lt"/>
              </a:rPr>
              <a:t>Facebook : </a:t>
            </a:r>
            <a:r>
              <a:rPr lang="en-US" altLang="en-US" sz="2900" dirty="0" err="1" smtClean="0">
                <a:solidFill>
                  <a:schemeClr val="tx1"/>
                </a:solidFill>
                <a:latin typeface="+mj-lt"/>
              </a:rPr>
              <a:t>Jawuoro</a:t>
            </a:r>
            <a:r>
              <a:rPr lang="en-US" altLang="en-US" sz="2900" dirty="0" smtClean="0">
                <a:solidFill>
                  <a:schemeClr val="tx1"/>
                </a:solidFill>
                <a:latin typeface="+mj-lt"/>
              </a:rPr>
              <a:t> Stanley</a:t>
            </a:r>
          </a:p>
          <a:p>
            <a:pPr algn="ctr" eaLnBrk="1" hangingPunct="1"/>
            <a:r>
              <a:rPr lang="en-US" altLang="en-US" sz="2900" b="1" dirty="0" smtClean="0">
                <a:solidFill>
                  <a:schemeClr val="tx1"/>
                </a:solidFill>
                <a:latin typeface="+mj-lt"/>
              </a:rPr>
              <a:t>Tel:</a:t>
            </a:r>
            <a:r>
              <a:rPr lang="en-US" altLang="en-US" sz="2900" dirty="0" smtClean="0">
                <a:solidFill>
                  <a:schemeClr val="tx1"/>
                </a:solidFill>
                <a:latin typeface="+mj-lt"/>
              </a:rPr>
              <a:t> +254 714692561</a:t>
            </a:r>
            <a:endParaRPr lang="en-GB" altLang="en-US" sz="2900" dirty="0" smtClean="0">
              <a:solidFill>
                <a:schemeClr val="tx1"/>
              </a:solidFill>
              <a:latin typeface="+mj-lt"/>
            </a:endParaRPr>
          </a:p>
          <a:p>
            <a:pPr algn="ctr" eaLnBrk="1" hangingPunct="1"/>
            <a:endParaRPr lang="en-US" altLang="en-US" sz="2900" dirty="0" smtClean="0">
              <a:solidFill>
                <a:schemeClr val="tx1"/>
              </a:solidFill>
              <a:latin typeface="+mj-lt"/>
            </a:endParaRPr>
          </a:p>
          <a:p>
            <a:pPr algn="ctr" eaLnBrk="1" hangingPunct="1"/>
            <a:endParaRPr lang="en-GB" altLang="en-US" sz="2900" dirty="0" smtClean="0">
              <a:solidFill>
                <a:schemeClr val="tx1"/>
              </a:solidFill>
              <a:latin typeface="+mj-lt"/>
            </a:endParaRPr>
          </a:p>
          <a:p>
            <a:pPr algn="ctr"/>
            <a:endParaRPr lang="en-US" sz="2800" dirty="0">
              <a:latin typeface="+mj-l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9753600" cy="2031325"/>
          </a:xfrm>
        </p:spPr>
        <p:txBody>
          <a:bodyPr/>
          <a:lstStyle/>
          <a:p>
            <a:pPr algn="ctr"/>
            <a:r>
              <a:rPr lang="en-US" sz="4400" b="1" dirty="0"/>
              <a:t>Summary Model Results on Effect of Corporate Governance on Bank Profitability.</a:t>
            </a:r>
            <a:endParaRPr lang="en-US" sz="4400" dirty="0"/>
          </a:p>
        </p:txBody>
      </p:sp>
      <p:graphicFrame>
        <p:nvGraphicFramePr>
          <p:cNvPr id="5" name="Table 4"/>
          <p:cNvGraphicFramePr>
            <a:graphicFrameLocks noGrp="1"/>
          </p:cNvGraphicFramePr>
          <p:nvPr>
            <p:extLst>
              <p:ext uri="{D42A27DB-BD31-4B8C-83A1-F6EECF244321}">
                <p14:modId xmlns:p14="http://schemas.microsoft.com/office/powerpoint/2010/main" val="1460058978"/>
              </p:ext>
            </p:extLst>
          </p:nvPr>
        </p:nvGraphicFramePr>
        <p:xfrm>
          <a:off x="228600" y="2209800"/>
          <a:ext cx="11810999" cy="3657600"/>
        </p:xfrm>
        <a:graphic>
          <a:graphicData uri="http://schemas.openxmlformats.org/drawingml/2006/table">
            <a:tbl>
              <a:tblPr>
                <a:tableStyleId>{5C22544A-7EE6-4342-B048-85BDC9FD1C3A}</a:tableStyleId>
              </a:tblPr>
              <a:tblGrid>
                <a:gridCol w="1322127"/>
                <a:gridCol w="908092"/>
                <a:gridCol w="962601"/>
                <a:gridCol w="1322127"/>
                <a:gridCol w="1322127"/>
                <a:gridCol w="1322127"/>
                <a:gridCol w="990436"/>
                <a:gridCol w="908092"/>
                <a:gridCol w="1376635"/>
                <a:gridCol w="1376635"/>
              </a:tblGrid>
              <a:tr h="496795">
                <a:tc rowSpan="2">
                  <a:txBody>
                    <a:bodyPr/>
                    <a:lstStyle/>
                    <a:p>
                      <a:pPr marL="38100" marR="38100" algn="just">
                        <a:lnSpc>
                          <a:spcPct val="150000"/>
                        </a:lnSpc>
                        <a:spcBef>
                          <a:spcPts val="0"/>
                        </a:spcBef>
                        <a:spcAft>
                          <a:spcPts val="0"/>
                        </a:spcAft>
                      </a:pPr>
                      <a:r>
                        <a:rPr lang="en-US" sz="1400" dirty="0">
                          <a:effectLst/>
                        </a:rPr>
                        <a:t>Model</a:t>
                      </a:r>
                      <a:endParaRPr lang="en-US" sz="1400" dirty="0">
                        <a:effectLst/>
                        <a:latin typeface="Calibri"/>
                        <a:ea typeface="Calibri"/>
                        <a:cs typeface="Times New Roman"/>
                      </a:endParaRPr>
                    </a:p>
                  </a:txBody>
                  <a:tcPr marL="0" marR="0" marT="0" marB="0"/>
                </a:tc>
                <a:tc rowSpan="2">
                  <a:txBody>
                    <a:bodyPr/>
                    <a:lstStyle/>
                    <a:p>
                      <a:pPr marL="38100" marR="38100" algn="just">
                        <a:lnSpc>
                          <a:spcPct val="150000"/>
                        </a:lnSpc>
                        <a:spcBef>
                          <a:spcPts val="0"/>
                        </a:spcBef>
                        <a:spcAft>
                          <a:spcPts val="0"/>
                        </a:spcAft>
                      </a:pPr>
                      <a:r>
                        <a:rPr lang="en-US" sz="1400">
                          <a:effectLst/>
                        </a:rPr>
                        <a:t>R</a:t>
                      </a:r>
                      <a:endParaRPr lang="en-US" sz="1400">
                        <a:effectLst/>
                        <a:latin typeface="Calibri"/>
                        <a:ea typeface="Calibri"/>
                        <a:cs typeface="Times New Roman"/>
                      </a:endParaRPr>
                    </a:p>
                  </a:txBody>
                  <a:tcPr marL="0" marR="0" marT="0" marB="0"/>
                </a:tc>
                <a:tc rowSpan="2">
                  <a:txBody>
                    <a:bodyPr/>
                    <a:lstStyle/>
                    <a:p>
                      <a:pPr marL="38100" marR="38100" algn="just">
                        <a:lnSpc>
                          <a:spcPct val="150000"/>
                        </a:lnSpc>
                        <a:spcBef>
                          <a:spcPts val="0"/>
                        </a:spcBef>
                        <a:spcAft>
                          <a:spcPts val="0"/>
                        </a:spcAft>
                      </a:pPr>
                      <a:r>
                        <a:rPr lang="en-US" sz="1400">
                          <a:effectLst/>
                        </a:rPr>
                        <a:t>R Square</a:t>
                      </a:r>
                      <a:endParaRPr lang="en-US" sz="1400">
                        <a:effectLst/>
                        <a:latin typeface="Calibri"/>
                        <a:ea typeface="Calibri"/>
                        <a:cs typeface="Times New Roman"/>
                      </a:endParaRPr>
                    </a:p>
                  </a:txBody>
                  <a:tcPr marL="0" marR="0" marT="0" marB="0"/>
                </a:tc>
                <a:tc rowSpan="2">
                  <a:txBody>
                    <a:bodyPr/>
                    <a:lstStyle/>
                    <a:p>
                      <a:pPr marL="38100" marR="38100" algn="just">
                        <a:lnSpc>
                          <a:spcPct val="150000"/>
                        </a:lnSpc>
                        <a:spcBef>
                          <a:spcPts val="0"/>
                        </a:spcBef>
                        <a:spcAft>
                          <a:spcPts val="0"/>
                        </a:spcAft>
                      </a:pPr>
                      <a:r>
                        <a:rPr lang="en-US" sz="1400" dirty="0">
                          <a:effectLst/>
                        </a:rPr>
                        <a:t>Adjusted R Square</a:t>
                      </a:r>
                      <a:endParaRPr lang="en-US" sz="1400" dirty="0">
                        <a:effectLst/>
                        <a:latin typeface="Calibri"/>
                        <a:ea typeface="Calibri"/>
                        <a:cs typeface="Times New Roman"/>
                      </a:endParaRPr>
                    </a:p>
                  </a:txBody>
                  <a:tcPr marL="0" marR="0" marT="0" marB="0"/>
                </a:tc>
                <a:tc rowSpan="2">
                  <a:txBody>
                    <a:bodyPr/>
                    <a:lstStyle/>
                    <a:p>
                      <a:pPr marL="38100" marR="38100" algn="just">
                        <a:lnSpc>
                          <a:spcPct val="150000"/>
                        </a:lnSpc>
                        <a:spcBef>
                          <a:spcPts val="0"/>
                        </a:spcBef>
                        <a:spcAft>
                          <a:spcPts val="0"/>
                        </a:spcAft>
                      </a:pPr>
                      <a:r>
                        <a:rPr lang="en-US" sz="1400" dirty="0">
                          <a:effectLst/>
                        </a:rPr>
                        <a:t>Std. Error of the Estimate</a:t>
                      </a:r>
                      <a:endParaRPr lang="en-US" sz="1400" dirty="0">
                        <a:effectLst/>
                        <a:latin typeface="Calibri"/>
                        <a:ea typeface="Calibri"/>
                        <a:cs typeface="Times New Roman"/>
                      </a:endParaRPr>
                    </a:p>
                  </a:txBody>
                  <a:tcPr marL="0" marR="0" marT="0" marB="0"/>
                </a:tc>
                <a:tc gridSpan="5">
                  <a:txBody>
                    <a:bodyPr/>
                    <a:lstStyle/>
                    <a:p>
                      <a:pPr marL="38100" marR="38100" algn="just">
                        <a:lnSpc>
                          <a:spcPct val="150000"/>
                        </a:lnSpc>
                        <a:spcBef>
                          <a:spcPts val="0"/>
                        </a:spcBef>
                        <a:spcAft>
                          <a:spcPts val="0"/>
                        </a:spcAft>
                      </a:pPr>
                      <a:r>
                        <a:rPr lang="en-US" sz="1400">
                          <a:effectLst/>
                        </a:rPr>
                        <a:t>Change Statistics</a:t>
                      </a:r>
                      <a:endParaRPr lang="en-US" sz="1400">
                        <a:effectLst/>
                        <a:latin typeface="Calibri"/>
                        <a:ea typeface="Calibri"/>
                        <a:cs typeface="Times New Roman"/>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1040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8100" marR="38100" algn="just">
                        <a:lnSpc>
                          <a:spcPct val="150000"/>
                        </a:lnSpc>
                        <a:spcBef>
                          <a:spcPts val="0"/>
                        </a:spcBef>
                        <a:spcAft>
                          <a:spcPts val="0"/>
                        </a:spcAft>
                      </a:pPr>
                      <a:r>
                        <a:rPr lang="en-US" sz="1400">
                          <a:effectLst/>
                        </a:rPr>
                        <a:t>R Square Change</a:t>
                      </a:r>
                      <a:endParaRPr lang="en-US" sz="1400">
                        <a:effectLst/>
                        <a:latin typeface="Calibri"/>
                        <a:ea typeface="Calibri"/>
                        <a:cs typeface="Times New Roman"/>
                      </a:endParaRPr>
                    </a:p>
                  </a:txBody>
                  <a:tcPr marL="0" marR="0" marT="0" marB="0"/>
                </a:tc>
                <a:tc>
                  <a:txBody>
                    <a:bodyPr/>
                    <a:lstStyle/>
                    <a:p>
                      <a:pPr marL="38100" marR="38100" algn="just">
                        <a:lnSpc>
                          <a:spcPct val="150000"/>
                        </a:lnSpc>
                        <a:spcBef>
                          <a:spcPts val="0"/>
                        </a:spcBef>
                        <a:spcAft>
                          <a:spcPts val="0"/>
                        </a:spcAft>
                      </a:pPr>
                      <a:r>
                        <a:rPr lang="en-US" sz="1400">
                          <a:effectLst/>
                        </a:rPr>
                        <a:t>F Change</a:t>
                      </a:r>
                      <a:endParaRPr lang="en-US" sz="1400">
                        <a:effectLst/>
                        <a:latin typeface="Calibri"/>
                        <a:ea typeface="Calibri"/>
                        <a:cs typeface="Times New Roman"/>
                      </a:endParaRPr>
                    </a:p>
                  </a:txBody>
                  <a:tcPr marL="0" marR="0" marT="0" marB="0"/>
                </a:tc>
                <a:tc>
                  <a:txBody>
                    <a:bodyPr/>
                    <a:lstStyle/>
                    <a:p>
                      <a:pPr marL="38100" marR="38100" algn="just">
                        <a:lnSpc>
                          <a:spcPct val="150000"/>
                        </a:lnSpc>
                        <a:spcBef>
                          <a:spcPts val="0"/>
                        </a:spcBef>
                        <a:spcAft>
                          <a:spcPts val="0"/>
                        </a:spcAft>
                      </a:pPr>
                      <a:r>
                        <a:rPr lang="en-US" sz="1400">
                          <a:effectLst/>
                        </a:rPr>
                        <a:t>df1</a:t>
                      </a:r>
                      <a:endParaRPr lang="en-US" sz="1400">
                        <a:effectLst/>
                        <a:latin typeface="Calibri"/>
                        <a:ea typeface="Calibri"/>
                        <a:cs typeface="Times New Roman"/>
                      </a:endParaRPr>
                    </a:p>
                  </a:txBody>
                  <a:tcPr marL="0" marR="0" marT="0" marB="0"/>
                </a:tc>
                <a:tc>
                  <a:txBody>
                    <a:bodyPr/>
                    <a:lstStyle/>
                    <a:p>
                      <a:pPr marL="38100" marR="38100" algn="just">
                        <a:lnSpc>
                          <a:spcPct val="150000"/>
                        </a:lnSpc>
                        <a:spcBef>
                          <a:spcPts val="0"/>
                        </a:spcBef>
                        <a:spcAft>
                          <a:spcPts val="0"/>
                        </a:spcAft>
                      </a:pPr>
                      <a:r>
                        <a:rPr lang="en-US" sz="1400">
                          <a:effectLst/>
                        </a:rPr>
                        <a:t>df2</a:t>
                      </a:r>
                      <a:endParaRPr lang="en-US" sz="1400">
                        <a:effectLst/>
                        <a:latin typeface="Calibri"/>
                        <a:ea typeface="Calibri"/>
                        <a:cs typeface="Times New Roman"/>
                      </a:endParaRPr>
                    </a:p>
                  </a:txBody>
                  <a:tcPr marL="0" marR="0" marT="0" marB="0"/>
                </a:tc>
                <a:tc>
                  <a:txBody>
                    <a:bodyPr/>
                    <a:lstStyle/>
                    <a:p>
                      <a:pPr marL="38100" marR="38100" algn="just">
                        <a:lnSpc>
                          <a:spcPct val="150000"/>
                        </a:lnSpc>
                        <a:spcBef>
                          <a:spcPts val="0"/>
                        </a:spcBef>
                        <a:spcAft>
                          <a:spcPts val="0"/>
                        </a:spcAft>
                      </a:pPr>
                      <a:r>
                        <a:rPr lang="en-US" sz="1400">
                          <a:effectLst/>
                        </a:rPr>
                        <a:t>Sig. F Change</a:t>
                      </a:r>
                      <a:endParaRPr lang="en-US" sz="1400">
                        <a:effectLst/>
                        <a:latin typeface="Calibri"/>
                        <a:ea typeface="Calibri"/>
                        <a:cs typeface="Times New Roman"/>
                      </a:endParaRPr>
                    </a:p>
                  </a:txBody>
                  <a:tcPr marL="0" marR="0" marT="0" marB="0"/>
                </a:tc>
              </a:tr>
              <a:tr h="496795">
                <a:tc>
                  <a:txBody>
                    <a:bodyPr/>
                    <a:lstStyle/>
                    <a:p>
                      <a:pPr marL="38100" marR="38100" algn="just">
                        <a:lnSpc>
                          <a:spcPct val="150000"/>
                        </a:lnSpc>
                        <a:spcBef>
                          <a:spcPts val="0"/>
                        </a:spcBef>
                        <a:spcAft>
                          <a:spcPts val="0"/>
                        </a:spcAft>
                      </a:pPr>
                      <a:r>
                        <a:rPr lang="en-US" sz="1400">
                          <a:effectLst/>
                        </a:rPr>
                        <a:t>1</a:t>
                      </a:r>
                      <a:endParaRPr lang="en-US" sz="1400">
                        <a:effectLst/>
                        <a:latin typeface="Calibri"/>
                        <a:ea typeface="Calibri"/>
                        <a:cs typeface="Times New Roman"/>
                      </a:endParaRPr>
                    </a:p>
                  </a:txBody>
                  <a:tcPr marL="0" marR="0" marT="0" marB="0" anchor="ctr"/>
                </a:tc>
                <a:tc>
                  <a:txBody>
                    <a:bodyPr/>
                    <a:lstStyle/>
                    <a:p>
                      <a:pPr marL="38100" marR="38100" algn="just">
                        <a:lnSpc>
                          <a:spcPct val="150000"/>
                        </a:lnSpc>
                        <a:spcBef>
                          <a:spcPts val="0"/>
                        </a:spcBef>
                        <a:spcAft>
                          <a:spcPts val="0"/>
                        </a:spcAft>
                      </a:pPr>
                      <a:r>
                        <a:rPr lang="en-US" sz="1400">
                          <a:effectLst/>
                        </a:rPr>
                        <a:t>.798</a:t>
                      </a:r>
                      <a:r>
                        <a:rPr lang="en-US" sz="1400" baseline="30000">
                          <a:effectLst/>
                        </a:rPr>
                        <a:t>a</a:t>
                      </a:r>
                      <a:endParaRPr lang="en-US" sz="1400">
                        <a:effectLst/>
                        <a:latin typeface="Calibri"/>
                        <a:ea typeface="Calibri"/>
                        <a:cs typeface="Times New Roman"/>
                      </a:endParaRPr>
                    </a:p>
                  </a:txBody>
                  <a:tcPr marL="0" marR="0" marT="0" marB="0" anchor="ctr"/>
                </a:tc>
                <a:tc>
                  <a:txBody>
                    <a:bodyPr/>
                    <a:lstStyle/>
                    <a:p>
                      <a:pPr marL="38100" marR="38100" algn="just">
                        <a:lnSpc>
                          <a:spcPct val="150000"/>
                        </a:lnSpc>
                        <a:spcBef>
                          <a:spcPts val="0"/>
                        </a:spcBef>
                        <a:spcAft>
                          <a:spcPts val="0"/>
                        </a:spcAft>
                      </a:pPr>
                      <a:r>
                        <a:rPr lang="en-US" sz="1400">
                          <a:effectLst/>
                        </a:rPr>
                        <a:t>.637</a:t>
                      </a:r>
                      <a:endParaRPr lang="en-US" sz="1400">
                        <a:effectLst/>
                        <a:latin typeface="Calibri"/>
                        <a:ea typeface="Calibri"/>
                        <a:cs typeface="Times New Roman"/>
                      </a:endParaRPr>
                    </a:p>
                  </a:txBody>
                  <a:tcPr marL="0" marR="0" marT="0" marB="0" anchor="ctr"/>
                </a:tc>
                <a:tc>
                  <a:txBody>
                    <a:bodyPr/>
                    <a:lstStyle/>
                    <a:p>
                      <a:pPr marL="38100" marR="38100" algn="just">
                        <a:lnSpc>
                          <a:spcPct val="150000"/>
                        </a:lnSpc>
                        <a:spcBef>
                          <a:spcPts val="0"/>
                        </a:spcBef>
                        <a:spcAft>
                          <a:spcPts val="0"/>
                        </a:spcAft>
                      </a:pPr>
                      <a:r>
                        <a:rPr lang="en-US" sz="1400">
                          <a:effectLst/>
                        </a:rPr>
                        <a:t>.609</a:t>
                      </a:r>
                      <a:endParaRPr lang="en-US" sz="1400">
                        <a:effectLst/>
                        <a:latin typeface="Calibri"/>
                        <a:ea typeface="Calibri"/>
                        <a:cs typeface="Times New Roman"/>
                      </a:endParaRPr>
                    </a:p>
                  </a:txBody>
                  <a:tcPr marL="0" marR="0" marT="0" marB="0" anchor="ctr"/>
                </a:tc>
                <a:tc>
                  <a:txBody>
                    <a:bodyPr/>
                    <a:lstStyle/>
                    <a:p>
                      <a:pPr marL="38100" marR="38100" algn="just">
                        <a:lnSpc>
                          <a:spcPct val="150000"/>
                        </a:lnSpc>
                        <a:spcBef>
                          <a:spcPts val="0"/>
                        </a:spcBef>
                        <a:spcAft>
                          <a:spcPts val="0"/>
                        </a:spcAft>
                      </a:pPr>
                      <a:r>
                        <a:rPr lang="en-US" sz="1400">
                          <a:effectLst/>
                        </a:rPr>
                        <a:t>.10339</a:t>
                      </a:r>
                      <a:endParaRPr lang="en-US" sz="1400">
                        <a:effectLst/>
                        <a:latin typeface="Calibri"/>
                        <a:ea typeface="Calibri"/>
                        <a:cs typeface="Times New Roman"/>
                      </a:endParaRPr>
                    </a:p>
                  </a:txBody>
                  <a:tcPr marL="0" marR="0" marT="0" marB="0" anchor="ctr"/>
                </a:tc>
                <a:tc>
                  <a:txBody>
                    <a:bodyPr/>
                    <a:lstStyle/>
                    <a:p>
                      <a:pPr marL="38100" marR="38100" algn="just">
                        <a:lnSpc>
                          <a:spcPct val="150000"/>
                        </a:lnSpc>
                        <a:spcBef>
                          <a:spcPts val="0"/>
                        </a:spcBef>
                        <a:spcAft>
                          <a:spcPts val="0"/>
                        </a:spcAft>
                      </a:pPr>
                      <a:r>
                        <a:rPr lang="en-US" sz="1400">
                          <a:effectLst/>
                        </a:rPr>
                        <a:t>.637</a:t>
                      </a:r>
                      <a:endParaRPr lang="en-US" sz="1400">
                        <a:effectLst/>
                        <a:latin typeface="Calibri"/>
                        <a:ea typeface="Calibri"/>
                        <a:cs typeface="Times New Roman"/>
                      </a:endParaRPr>
                    </a:p>
                  </a:txBody>
                  <a:tcPr marL="0" marR="0" marT="0" marB="0" anchor="ctr"/>
                </a:tc>
                <a:tc>
                  <a:txBody>
                    <a:bodyPr/>
                    <a:lstStyle/>
                    <a:p>
                      <a:pPr marL="38100" marR="38100" algn="just">
                        <a:lnSpc>
                          <a:spcPct val="150000"/>
                        </a:lnSpc>
                        <a:spcBef>
                          <a:spcPts val="0"/>
                        </a:spcBef>
                        <a:spcAft>
                          <a:spcPts val="0"/>
                        </a:spcAft>
                      </a:pPr>
                      <a:r>
                        <a:rPr lang="en-US" sz="1400">
                          <a:effectLst/>
                        </a:rPr>
                        <a:t>22.836</a:t>
                      </a:r>
                      <a:endParaRPr lang="en-US" sz="1400">
                        <a:effectLst/>
                        <a:latin typeface="Calibri"/>
                        <a:ea typeface="Calibri"/>
                        <a:cs typeface="Times New Roman"/>
                      </a:endParaRPr>
                    </a:p>
                  </a:txBody>
                  <a:tcPr marL="0" marR="0" marT="0" marB="0" anchor="ctr"/>
                </a:tc>
                <a:tc>
                  <a:txBody>
                    <a:bodyPr/>
                    <a:lstStyle/>
                    <a:p>
                      <a:pPr marL="38100" marR="38100" algn="just">
                        <a:lnSpc>
                          <a:spcPct val="150000"/>
                        </a:lnSpc>
                        <a:spcBef>
                          <a:spcPts val="0"/>
                        </a:spcBef>
                        <a:spcAft>
                          <a:spcPts val="0"/>
                        </a:spcAft>
                      </a:pPr>
                      <a:r>
                        <a:rPr lang="en-US" sz="1400">
                          <a:effectLst/>
                        </a:rPr>
                        <a:t>5</a:t>
                      </a:r>
                      <a:endParaRPr lang="en-US" sz="1400">
                        <a:effectLst/>
                        <a:latin typeface="Calibri"/>
                        <a:ea typeface="Calibri"/>
                        <a:cs typeface="Times New Roman"/>
                      </a:endParaRPr>
                    </a:p>
                  </a:txBody>
                  <a:tcPr marL="0" marR="0" marT="0" marB="0" anchor="ctr"/>
                </a:tc>
                <a:tc>
                  <a:txBody>
                    <a:bodyPr/>
                    <a:lstStyle/>
                    <a:p>
                      <a:pPr marL="38100" marR="38100" algn="just">
                        <a:lnSpc>
                          <a:spcPct val="150000"/>
                        </a:lnSpc>
                        <a:spcBef>
                          <a:spcPts val="0"/>
                        </a:spcBef>
                        <a:spcAft>
                          <a:spcPts val="0"/>
                        </a:spcAft>
                      </a:pPr>
                      <a:r>
                        <a:rPr lang="en-US" sz="1400">
                          <a:effectLst/>
                        </a:rPr>
                        <a:t>65</a:t>
                      </a:r>
                      <a:endParaRPr lang="en-US" sz="1400">
                        <a:effectLst/>
                        <a:latin typeface="Calibri"/>
                        <a:ea typeface="Calibri"/>
                        <a:cs typeface="Times New Roman"/>
                      </a:endParaRPr>
                    </a:p>
                  </a:txBody>
                  <a:tcPr marL="0" marR="0" marT="0" marB="0" anchor="ctr"/>
                </a:tc>
                <a:tc>
                  <a:txBody>
                    <a:bodyPr/>
                    <a:lstStyle/>
                    <a:p>
                      <a:pPr marL="38100" marR="38100" algn="just">
                        <a:lnSpc>
                          <a:spcPct val="150000"/>
                        </a:lnSpc>
                        <a:spcBef>
                          <a:spcPts val="0"/>
                        </a:spcBef>
                        <a:spcAft>
                          <a:spcPts val="0"/>
                        </a:spcAft>
                      </a:pPr>
                      <a:r>
                        <a:rPr lang="en-US" sz="1400">
                          <a:effectLst/>
                        </a:rPr>
                        <a:t>.000</a:t>
                      </a:r>
                      <a:endParaRPr lang="en-US" sz="1400">
                        <a:effectLst/>
                        <a:latin typeface="Calibri"/>
                        <a:ea typeface="Calibri"/>
                        <a:cs typeface="Times New Roman"/>
                      </a:endParaRPr>
                    </a:p>
                  </a:txBody>
                  <a:tcPr marL="0" marR="0" marT="0" marB="0" anchor="ctr"/>
                </a:tc>
              </a:tr>
              <a:tr h="1053602">
                <a:tc gridSpan="10">
                  <a:txBody>
                    <a:bodyPr/>
                    <a:lstStyle/>
                    <a:p>
                      <a:pPr marL="38100" marR="38100" algn="just">
                        <a:lnSpc>
                          <a:spcPct val="150000"/>
                        </a:lnSpc>
                        <a:spcBef>
                          <a:spcPts val="0"/>
                        </a:spcBef>
                        <a:spcAft>
                          <a:spcPts val="0"/>
                        </a:spcAft>
                      </a:pPr>
                      <a:r>
                        <a:rPr lang="en-US" sz="1400" dirty="0">
                          <a:effectLst/>
                        </a:rPr>
                        <a:t>a. Predictors: (Constant), Role definition, Board qualifications, Risk management, Board performance and compensation, Operational and ethical controls</a:t>
                      </a:r>
                      <a:endParaRPr lang="en-US" sz="1400" dirty="0">
                        <a:effectLst/>
                        <a:latin typeface="Calibri"/>
                        <a:ea typeface="Calibri"/>
                        <a:cs typeface="Times New Roman"/>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297883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p:nvPr>
        </p:nvSpPr>
        <p:spPr>
          <a:xfrm>
            <a:off x="228600" y="1447800"/>
            <a:ext cx="11887200" cy="4495800"/>
          </a:xfrm>
        </p:spPr>
        <p:txBody>
          <a:bodyPr/>
          <a:lstStyle/>
          <a:p>
            <a:pPr algn="just">
              <a:buClr>
                <a:srgbClr val="00B0F0"/>
              </a:buClr>
              <a:defRPr/>
            </a:pPr>
            <a:r>
              <a:rPr lang="en-GB" dirty="0" smtClean="0">
                <a:latin typeface="+mj-lt"/>
              </a:rPr>
              <a:t>On </a:t>
            </a:r>
            <a:r>
              <a:rPr lang="en-GB" dirty="0">
                <a:latin typeface="+mj-lt"/>
              </a:rPr>
              <a:t>the basis of the analysis </a:t>
            </a:r>
            <a:r>
              <a:rPr lang="en-GB" dirty="0" smtClean="0">
                <a:latin typeface="+mj-lt"/>
              </a:rPr>
              <a:t>model;</a:t>
            </a:r>
          </a:p>
          <a:p>
            <a:pPr algn="just">
              <a:buClr>
                <a:srgbClr val="00B0F0"/>
              </a:buClr>
              <a:defRPr/>
            </a:pPr>
            <a:r>
              <a:rPr lang="en-GB" dirty="0" smtClean="0">
                <a:latin typeface="+mj-lt"/>
              </a:rPr>
              <a:t>Profitability </a:t>
            </a:r>
            <a:r>
              <a:rPr lang="en-GB" dirty="0">
                <a:latin typeface="+mj-lt"/>
              </a:rPr>
              <a:t>= 0.148(Constant)+0.231(BP)+0.211(QB)+0.166(OE)+0.373(RM)+0.65(RD); all significant at P=0.05 except to role definition which was insignificant. The results imply that for every unit change in profitability, Board performance contributes 0.231significant while at P=0.000, Board qualification contributes 0.211 while at P=0.000, operational and ethical controls contributes 0.166 while at P=0.037, risk management contributes 0.373 while at 0.016 and role definition contributes 0.065 while at P=0.276. From the findings presented in Table 8, there would be a change in corporate governance by a value of 0.148 (constant value), without an introduction of any independent variable in the model. However, based on the selected variables, the findings indicates that board qualification as a dimension of corporate governance has the most unique significant contribution to bank profitability (β=.458, p=.000) followed by board performance risk management (β=.302, p=.016) and finally compensation (β=.362, p=.000), operational and ethical control (β=.291, p=.037). However, it emerged that role definition did not have a significant effect on bank profitability. These findings imply that whenever any of the mentioned dimensions are increase, there are significant improvements in bank profitability, leading to realization of maximum profit among commercial banks. </a:t>
            </a:r>
            <a:endParaRPr lang="en-US" dirty="0">
              <a:latin typeface="+mj-lt"/>
            </a:endParaRPr>
          </a:p>
          <a:p>
            <a:pPr algn="just"/>
            <a:endParaRPr lang="en-US" dirty="0">
              <a:latin typeface="+mj-lt"/>
            </a:endParaRPr>
          </a:p>
        </p:txBody>
      </p:sp>
      <p:sp>
        <p:nvSpPr>
          <p:cNvPr id="2" name="Title 1"/>
          <p:cNvSpPr>
            <a:spLocks noGrp="1"/>
          </p:cNvSpPr>
          <p:nvPr>
            <p:ph type="title"/>
          </p:nvPr>
        </p:nvSpPr>
        <p:spPr>
          <a:xfrm>
            <a:off x="609480" y="304800"/>
            <a:ext cx="9601320" cy="1349114"/>
          </a:xfrm>
        </p:spPr>
        <p:txBody>
          <a:bodyPr/>
          <a:lstStyle/>
          <a:p>
            <a:pPr algn="ctr"/>
            <a:r>
              <a:rPr lang="en-US" sz="3500" b="1" dirty="0"/>
              <a:t>Coefficients on the Contribution of each Corporate Governance Dimensions on Bank Profitability</a:t>
            </a:r>
            <a:r>
              <a:rPr lang="en-US" sz="3500" dirty="0"/>
              <a:t/>
            </a:r>
            <a:br>
              <a:rPr lang="en-US" sz="3500" dirty="0"/>
            </a:br>
            <a:endParaRPr lang="en-US" sz="3500" dirty="0"/>
          </a:p>
        </p:txBody>
      </p:sp>
    </p:spTree>
    <p:extLst>
      <p:ext uri="{BB962C8B-B14F-4D97-AF65-F5344CB8AC3E}">
        <p14:creationId xmlns:p14="http://schemas.microsoft.com/office/powerpoint/2010/main" val="1935625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p:nvPr>
        </p:nvSpPr>
        <p:spPr>
          <a:xfrm>
            <a:off x="381000" y="1143000"/>
            <a:ext cx="11658600" cy="5688717"/>
          </a:xfrm>
        </p:spPr>
        <p:txBody>
          <a:bodyPr/>
          <a:lstStyle/>
          <a:p>
            <a:pPr marL="457200" indent="-457200" algn="just">
              <a:buClr>
                <a:srgbClr val="00B0F0"/>
              </a:buClr>
              <a:buFontTx/>
              <a:buBlip>
                <a:blip r:embed="rId2"/>
              </a:buBlip>
              <a:defRPr/>
            </a:pPr>
            <a:r>
              <a:rPr lang="en-GB" sz="2000" dirty="0" smtClean="0"/>
              <a:t>R</a:t>
            </a:r>
            <a:r>
              <a:rPr lang="en-US" sz="2000" dirty="0" err="1" smtClean="0"/>
              <a:t>ecruited</a:t>
            </a:r>
            <a:r>
              <a:rPr lang="en-US" sz="2000" dirty="0" smtClean="0"/>
              <a:t> or appointed board members should be qualified to serve in that capacity. Banks should as improve on their qualification through trainings in order to improve their profitability.</a:t>
            </a:r>
          </a:p>
          <a:p>
            <a:pPr marL="457200" indent="-457200" algn="just">
              <a:buClr>
                <a:srgbClr val="00B0F0"/>
              </a:buClr>
              <a:buBlip>
                <a:blip r:embed="rId2"/>
              </a:buBlip>
              <a:defRPr/>
            </a:pPr>
            <a:r>
              <a:rPr lang="en-US" sz="2000" dirty="0" smtClean="0"/>
              <a:t>Role definition should be improved among commercial banks. This should be done on all employees to avoid conflicts of the roles played and ensure proper demarcation of the duties to enhance effectiveness and improvement in performance.</a:t>
            </a:r>
          </a:p>
          <a:p>
            <a:pPr marL="457200" indent="-457200" algn="just">
              <a:buClr>
                <a:srgbClr val="00B0F0"/>
              </a:buClr>
              <a:buBlip>
                <a:blip r:embed="rId2"/>
              </a:buBlip>
              <a:defRPr/>
            </a:pPr>
            <a:r>
              <a:rPr lang="en-US" sz="2000" dirty="0" smtClean="0"/>
              <a:t>Bank management be fully equipped with the knowledge on operational &amp; ethical controls so as to improve bank performance among commercial banks in Kenya.</a:t>
            </a:r>
          </a:p>
          <a:p>
            <a:pPr marL="457200" indent="-457200" algn="just">
              <a:buClr>
                <a:srgbClr val="00B0F0"/>
              </a:buClr>
              <a:buBlip>
                <a:blip r:embed="rId2"/>
              </a:buBlip>
              <a:defRPr/>
            </a:pPr>
            <a:r>
              <a:rPr lang="en-US" sz="2000" dirty="0" smtClean="0"/>
              <a:t>Banks should ensure good Board Performance and improvement on Compensation so as to enhance bank Profitability.</a:t>
            </a:r>
          </a:p>
          <a:p>
            <a:pPr marL="457200" indent="-457200" algn="just">
              <a:buClr>
                <a:srgbClr val="00B0F0"/>
              </a:buClr>
              <a:buBlip>
                <a:blip r:embed="rId2"/>
              </a:buBlip>
              <a:defRPr/>
            </a:pPr>
            <a:r>
              <a:rPr lang="en-US" sz="2000" dirty="0" smtClean="0"/>
              <a:t>Banks should engage into risk taking ventures after through layout of high caliber risk management strategies. This could avoid losses among the banks while improving on their profits.</a:t>
            </a:r>
          </a:p>
          <a:p>
            <a:pPr marL="457200" indent="-457200" algn="just">
              <a:buClr>
                <a:srgbClr val="00B0F0"/>
              </a:buClr>
              <a:buBlip>
                <a:blip r:embed="rId2"/>
              </a:buBlip>
              <a:defRPr/>
            </a:pPr>
            <a:r>
              <a:rPr lang="en-GB" sz="2000" dirty="0" smtClean="0"/>
              <a:t>A study needs to be carried out on the moderating role of board qualification on the relationship between their competency and bank performance.</a:t>
            </a:r>
          </a:p>
          <a:p>
            <a:pPr marL="457200" indent="-457200" algn="just">
              <a:buClr>
                <a:srgbClr val="00B0F0"/>
              </a:buClr>
              <a:buBlip>
                <a:blip r:embed="rId2"/>
              </a:buBlip>
              <a:defRPr/>
            </a:pPr>
            <a:r>
              <a:rPr lang="en-GB" sz="2000" dirty="0" smtClean="0"/>
              <a:t>A study can also be carried out on the relationship between compensation and service quality among commercial banks in Kisumu. </a:t>
            </a:r>
          </a:p>
          <a:p>
            <a:pPr marL="457200" indent="-457200" algn="just">
              <a:buClr>
                <a:srgbClr val="00B0F0"/>
              </a:buClr>
              <a:buBlip>
                <a:blip r:embed="rId2"/>
              </a:buBlip>
              <a:defRPr/>
            </a:pPr>
            <a:r>
              <a:rPr lang="en-GB" sz="2000" dirty="0" smtClean="0"/>
              <a:t>Finally, a study can be carried out on the effect of risk management strategies on expansion of commercial banks in Kenya.</a:t>
            </a:r>
            <a:endParaRPr lang="en-US" sz="2000" dirty="0" smtClean="0"/>
          </a:p>
          <a:p>
            <a:pPr marL="457200" indent="-457200" algn="just">
              <a:buClr>
                <a:srgbClr val="00B0F0"/>
              </a:buClr>
              <a:buFontTx/>
              <a:buBlip>
                <a:blip r:embed="rId2"/>
              </a:buBlip>
              <a:defRPr/>
            </a:pPr>
            <a:endParaRPr lang="en-US" sz="2000" dirty="0" smtClean="0"/>
          </a:p>
          <a:p>
            <a:pPr algn="just"/>
            <a:endParaRPr lang="en-US" sz="2000" dirty="0"/>
          </a:p>
        </p:txBody>
      </p:sp>
      <p:sp>
        <p:nvSpPr>
          <p:cNvPr id="2" name="Title 1"/>
          <p:cNvSpPr>
            <a:spLocks noGrp="1"/>
          </p:cNvSpPr>
          <p:nvPr>
            <p:ph type="title"/>
          </p:nvPr>
        </p:nvSpPr>
        <p:spPr>
          <a:xfrm>
            <a:off x="685800" y="1066800"/>
            <a:ext cx="9525000" cy="228600"/>
          </a:xfrm>
        </p:spPr>
        <p:txBody>
          <a:bodyPr/>
          <a:lstStyle/>
          <a:p>
            <a:pPr lvl="0" algn="ctr"/>
            <a:r>
              <a:rPr lang="en-US" sz="4000" b="1" dirty="0" smtClean="0">
                <a:latin typeface="+mj-lt"/>
              </a:rPr>
              <a:t>Recommendations &amp; </a:t>
            </a:r>
            <a:r>
              <a:rPr lang="en-GB" sz="4000" b="1" dirty="0"/>
              <a:t>Areas for further study</a:t>
            </a:r>
            <a:r>
              <a:rPr lang="en-US" sz="4000" b="1" dirty="0"/>
              <a:t/>
            </a:r>
            <a:br>
              <a:rPr lang="en-US" sz="4000" b="1" dirty="0"/>
            </a:br>
            <a:r>
              <a:rPr lang="en-US" sz="4000" dirty="0">
                <a:latin typeface="+mj-lt"/>
              </a:rPr>
              <a:t/>
            </a:r>
            <a:br>
              <a:rPr lang="en-US" sz="4000" dirty="0">
                <a:latin typeface="+mj-lt"/>
              </a:rPr>
            </a:br>
            <a:endParaRPr lang="en-US" sz="4000" dirty="0">
              <a:latin typeface="+mj-lt"/>
            </a:endParaRPr>
          </a:p>
        </p:txBody>
      </p:sp>
    </p:spTree>
    <p:extLst>
      <p:ext uri="{BB962C8B-B14F-4D97-AF65-F5344CB8AC3E}">
        <p14:creationId xmlns:p14="http://schemas.microsoft.com/office/powerpoint/2010/main" val="3509156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80" y="507447"/>
            <a:ext cx="10972440" cy="677108"/>
          </a:xfrm>
        </p:spPr>
        <p:txBody>
          <a:bodyPr/>
          <a:lstStyle/>
          <a:p>
            <a:pPr algn="ctr"/>
            <a:r>
              <a:rPr lang="en-GB" sz="4400" b="1" dirty="0"/>
              <a:t> Conclusions</a:t>
            </a:r>
            <a:endParaRPr lang="en-US" sz="4400" b="1" dirty="0"/>
          </a:p>
        </p:txBody>
      </p:sp>
      <p:sp>
        <p:nvSpPr>
          <p:cNvPr id="3" name="Subtitle 2"/>
          <p:cNvSpPr>
            <a:spLocks noGrp="1"/>
          </p:cNvSpPr>
          <p:nvPr>
            <p:ph type="subTitle"/>
          </p:nvPr>
        </p:nvSpPr>
        <p:spPr>
          <a:xfrm>
            <a:off x="609480" y="1238671"/>
            <a:ext cx="10972440" cy="4708981"/>
          </a:xfrm>
        </p:spPr>
        <p:txBody>
          <a:bodyPr/>
          <a:lstStyle/>
          <a:p>
            <a:pPr marL="457200" indent="-457200">
              <a:buClr>
                <a:srgbClr val="00B0F0"/>
              </a:buClr>
              <a:buBlip>
                <a:blip r:embed="rId2"/>
              </a:buBlip>
              <a:defRPr/>
            </a:pPr>
            <a:r>
              <a:rPr lang="en-GB" dirty="0" smtClean="0"/>
              <a:t>There </a:t>
            </a:r>
            <a:r>
              <a:rPr lang="en-GB" dirty="0"/>
              <a:t>is a relationship between Qualification of Board of Directors and Profitability of Commercial Banks in Kisumu County. This finding also leads to a conclusion that bank profitability is partly a result of board of director qualifications. Hence, board director qualifications have an effect on bank profitability. </a:t>
            </a:r>
            <a:endParaRPr lang="en-GB" dirty="0" smtClean="0"/>
          </a:p>
          <a:p>
            <a:pPr marL="457200" indent="-457200">
              <a:buClr>
                <a:srgbClr val="00B0F0"/>
              </a:buClr>
              <a:buBlip>
                <a:blip r:embed="rId2"/>
              </a:buBlip>
              <a:defRPr/>
            </a:pPr>
            <a:r>
              <a:rPr lang="en-GB" dirty="0" smtClean="0"/>
              <a:t>There </a:t>
            </a:r>
            <a:r>
              <a:rPr lang="en-GB" dirty="0"/>
              <a:t>is a relationship between Role Definition and Profitability of Commercial Banks in Kisumu County. There is therefore an association between Role Definition and Profitability of Commercial Banks, however, role definition is not the best predictor of bank profitability among commercial banks. </a:t>
            </a:r>
            <a:endParaRPr lang="en-GB" dirty="0" smtClean="0"/>
          </a:p>
          <a:p>
            <a:pPr marL="457200" indent="-457200">
              <a:buClr>
                <a:srgbClr val="00B0F0"/>
              </a:buClr>
              <a:buBlip>
                <a:blip r:embed="rId2"/>
              </a:buBlip>
              <a:defRPr/>
            </a:pPr>
            <a:r>
              <a:rPr lang="en-GB" dirty="0" smtClean="0"/>
              <a:t>A </a:t>
            </a:r>
            <a:r>
              <a:rPr lang="en-GB" dirty="0"/>
              <a:t>relationship exists between Operational and Ethical Controls and Profitability of Commercial Banks in Kisumu County. This means that Operational and Ethical Controls have an effect on bank </a:t>
            </a:r>
            <a:r>
              <a:rPr lang="en-GB" dirty="0" smtClean="0"/>
              <a:t>profitability.</a:t>
            </a:r>
          </a:p>
          <a:p>
            <a:pPr marL="457200" indent="-457200">
              <a:buClr>
                <a:srgbClr val="00B0F0"/>
              </a:buClr>
              <a:buBlip>
                <a:blip r:embed="rId2"/>
              </a:buBlip>
              <a:defRPr/>
            </a:pPr>
            <a:r>
              <a:rPr lang="en-GB" dirty="0" smtClean="0"/>
              <a:t>There </a:t>
            </a:r>
            <a:r>
              <a:rPr lang="en-GB" dirty="0"/>
              <a:t>is a relationship between Board Performance and Compensation and Profitability of Commercial Banks in Kisumu County. This is also same as to having bank profitability associated with Board Performance and Compensation. Therefore this leads to a conclusion that Board Performance and Compensation has an effect on bank profitability of commercial banks. </a:t>
            </a:r>
            <a:endParaRPr lang="en-GB" dirty="0" smtClean="0"/>
          </a:p>
          <a:p>
            <a:pPr marL="457200" indent="-457200">
              <a:buClr>
                <a:srgbClr val="00B0F0"/>
              </a:buClr>
              <a:buBlip>
                <a:blip r:embed="rId2"/>
              </a:buBlip>
              <a:defRPr/>
            </a:pPr>
            <a:r>
              <a:rPr lang="en-GB" dirty="0" smtClean="0"/>
              <a:t>Risk </a:t>
            </a:r>
            <a:r>
              <a:rPr lang="en-GB" dirty="0"/>
              <a:t>management and profitability of commercial banks in Kisumu County are associated such that good risk management leads to higher profitability and therefore Risk management has an effect on bank profitability.</a:t>
            </a:r>
            <a:endParaRPr lang="en-US" dirty="0"/>
          </a:p>
          <a:p>
            <a:endParaRPr lang="en-US" dirty="0"/>
          </a:p>
        </p:txBody>
      </p:sp>
    </p:spTree>
    <p:extLst>
      <p:ext uri="{BB962C8B-B14F-4D97-AF65-F5344CB8AC3E}">
        <p14:creationId xmlns:p14="http://schemas.microsoft.com/office/powerpoint/2010/main" val="3433035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THANK YOU PICTUR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010" y="0"/>
            <a:ext cx="7086600" cy="5016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descr="C:\Users\conso\Desktop\IM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98368" y="5328336"/>
            <a:ext cx="2018549" cy="1500455"/>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6" descr="Image result for maseno university logo"/>
          <p:cNvSpPr>
            <a:spLocks noChangeAspect="1" noChangeArrowheads="1"/>
          </p:cNvSpPr>
          <p:nvPr/>
        </p:nvSpPr>
        <p:spPr bwMode="auto">
          <a:xfrm>
            <a:off x="155575" y="-661988"/>
            <a:ext cx="1381125" cy="1381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8" descr="Image result for maseno university logo"/>
          <p:cNvSpPr>
            <a:spLocks noChangeAspect="1" noChangeArrowheads="1"/>
          </p:cNvSpPr>
          <p:nvPr/>
        </p:nvSpPr>
        <p:spPr bwMode="auto">
          <a:xfrm>
            <a:off x="307975" y="-509588"/>
            <a:ext cx="1381125" cy="1381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225"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15600" y="5454261"/>
            <a:ext cx="1381125" cy="1381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 name="Group 5"/>
          <p:cNvGrpSpPr>
            <a:grpSpLocks/>
          </p:cNvGrpSpPr>
          <p:nvPr/>
        </p:nvGrpSpPr>
        <p:grpSpPr bwMode="auto">
          <a:xfrm flipV="1">
            <a:off x="155575" y="4971114"/>
            <a:ext cx="11884025" cy="210486"/>
            <a:chOff x="1260" y="1080"/>
            <a:chExt cx="9540" cy="180"/>
          </a:xfrm>
        </p:grpSpPr>
        <p:sp>
          <p:nvSpPr>
            <p:cNvPr id="9" name="Rectangle 3"/>
            <p:cNvSpPr>
              <a:spLocks noChangeArrowheads="1" noChangeShapeType="1"/>
            </p:cNvSpPr>
            <p:nvPr/>
          </p:nvSpPr>
          <p:spPr bwMode="auto">
            <a:xfrm>
              <a:off x="1260" y="1080"/>
              <a:ext cx="3180" cy="180"/>
            </a:xfrm>
            <a:prstGeom prst="rect">
              <a:avLst/>
            </a:prstGeom>
            <a:solidFill>
              <a:srgbClr val="996633"/>
            </a:solidFill>
            <a:ln>
              <a:noFill/>
            </a:ln>
            <a:effectLst/>
            <a:extLst>
              <a:ext uri="{91240B29-F687-4F45-9708-019B960494DF}">
                <a14:hiddenLine xmlns:a14="http://schemas.microsoft.com/office/drawing/2010/main" w="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pPr eaLnBrk="1" hangingPunct="1"/>
              <a:endParaRPr lang="en-US" altLang="en-US"/>
            </a:p>
          </p:txBody>
        </p:sp>
        <p:sp>
          <p:nvSpPr>
            <p:cNvPr id="10" name="Rectangle 4"/>
            <p:cNvSpPr>
              <a:spLocks noChangeArrowheads="1" noChangeShapeType="1"/>
            </p:cNvSpPr>
            <p:nvPr/>
          </p:nvSpPr>
          <p:spPr bwMode="auto">
            <a:xfrm>
              <a:off x="4440" y="1080"/>
              <a:ext cx="3180" cy="180"/>
            </a:xfrm>
            <a:prstGeom prst="rect">
              <a:avLst/>
            </a:prstGeom>
            <a:solidFill>
              <a:srgbClr val="CCCC66"/>
            </a:solidFill>
            <a:ln>
              <a:noFill/>
            </a:ln>
            <a:effectLst/>
            <a:extLst>
              <a:ext uri="{91240B29-F687-4F45-9708-019B960494DF}">
                <a14:hiddenLine xmlns:a14="http://schemas.microsoft.com/office/drawing/2010/main" w="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pPr eaLnBrk="1" hangingPunct="1"/>
              <a:endParaRPr lang="en-US" altLang="en-US"/>
            </a:p>
          </p:txBody>
        </p:sp>
        <p:sp>
          <p:nvSpPr>
            <p:cNvPr id="11" name="Rectangle 5"/>
            <p:cNvSpPr>
              <a:spLocks noChangeArrowheads="1" noChangeShapeType="1"/>
            </p:cNvSpPr>
            <p:nvPr/>
          </p:nvSpPr>
          <p:spPr bwMode="auto">
            <a:xfrm>
              <a:off x="7620" y="1080"/>
              <a:ext cx="3180" cy="180"/>
            </a:xfrm>
            <a:prstGeom prst="rect">
              <a:avLst/>
            </a:prstGeom>
            <a:solidFill>
              <a:srgbClr val="CC9900"/>
            </a:solidFill>
            <a:ln>
              <a:noFill/>
            </a:ln>
            <a:effectLst/>
            <a:extLst>
              <a:ext uri="{91240B29-F687-4F45-9708-019B960494DF}">
                <a14:hiddenLine xmlns:a14="http://schemas.microsoft.com/office/drawing/2010/main" w="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pPr eaLnBrk="1" hangingPunct="1"/>
              <a:endParaRPr lang="en-US" altLang="en-US"/>
            </a:p>
          </p:txBody>
        </p:sp>
      </p:grpSp>
      <p:pic>
        <p:nvPicPr>
          <p:cNvPr id="12" name="Picture 10" descr="C:\Users\user\Downloads\stanleyjawuoro photo(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2188" y="5531412"/>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68148" y="5357545"/>
            <a:ext cx="1541462" cy="1541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5667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p:nvPr/>
        </p:nvSpPr>
        <p:spPr>
          <a:xfrm>
            <a:off x="848160" y="284280"/>
            <a:ext cx="9093600" cy="706320"/>
          </a:xfrm>
          <a:prstGeom prst="rect">
            <a:avLst/>
          </a:prstGeom>
          <a:noFill/>
          <a:ln>
            <a:noFill/>
          </a:ln>
        </p:spPr>
        <p:style>
          <a:lnRef idx="0">
            <a:scrgbClr r="0" g="0" b="0"/>
          </a:lnRef>
          <a:fillRef idx="0">
            <a:scrgbClr r="0" g="0" b="0"/>
          </a:fillRef>
          <a:effectRef idx="0">
            <a:scrgbClr r="0" g="0" b="0"/>
          </a:effectRef>
          <a:fontRef idx="minor"/>
        </p:style>
      </p:sp>
      <p:sp>
        <p:nvSpPr>
          <p:cNvPr id="93" name="CustomShape 2"/>
          <p:cNvSpPr/>
          <p:nvPr/>
        </p:nvSpPr>
        <p:spPr>
          <a:xfrm>
            <a:off x="381000" y="457200"/>
            <a:ext cx="11582400" cy="586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just"/>
            <a:endParaRPr lang="en-US" dirty="0">
              <a:latin typeface="Times New Roman" pitchFamily="18" charset="0"/>
              <a:cs typeface="Times New Roman" pitchFamily="18" charset="0"/>
            </a:endParaRPr>
          </a:p>
        </p:txBody>
      </p:sp>
      <p:sp>
        <p:nvSpPr>
          <p:cNvPr id="94" name="CustomShape 3"/>
          <p:cNvSpPr/>
          <p:nvPr/>
        </p:nvSpPr>
        <p:spPr>
          <a:xfrm>
            <a:off x="10653120" y="6391800"/>
            <a:ext cx="990000" cy="30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EE0387BA-63EF-4A24-8116-3B70EB86D4CD}" type="datetime1">
              <a:rPr lang="en-US" sz="1000" b="1" strike="noStrike" spc="-1">
                <a:solidFill>
                  <a:srgbClr val="C00000"/>
                </a:solidFill>
                <a:latin typeface="Century Gothic"/>
              </a:rPr>
              <a:t>8/19/2019</a:t>
            </a:fld>
            <a:endParaRPr lang="en-US" sz="1000" b="0" strike="noStrike" spc="-1" dirty="0">
              <a:latin typeface="Arial"/>
            </a:endParaRPr>
          </a:p>
        </p:txBody>
      </p:sp>
      <p:sp>
        <p:nvSpPr>
          <p:cNvPr id="95" name="CustomShape 4"/>
          <p:cNvSpPr/>
          <p:nvPr/>
        </p:nvSpPr>
        <p:spPr>
          <a:xfrm>
            <a:off x="10352520" y="295560"/>
            <a:ext cx="837360" cy="766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100000"/>
              </a:lnSpc>
            </a:pPr>
            <a:fld id="{1F672340-46A3-4E3A-ABE1-5F4F5B824E7C}" type="slidenum">
              <a:rPr lang="en-US" sz="2800" b="0" strike="noStrike" spc="-1">
                <a:solidFill>
                  <a:srgbClr val="FFFFCC"/>
                </a:solidFill>
                <a:latin typeface="Century Gothic"/>
              </a:rPr>
              <a:t>2</a:t>
            </a:fld>
            <a:endParaRPr lang="en-US" sz="2800" b="0" strike="noStrike" spc="-1" dirty="0">
              <a:latin typeface="Arial"/>
            </a:endParaRPr>
          </a:p>
        </p:txBody>
      </p:sp>
      <p:sp>
        <p:nvSpPr>
          <p:cNvPr id="96" name="CustomShape 5"/>
          <p:cNvSpPr/>
          <p:nvPr/>
        </p:nvSpPr>
        <p:spPr>
          <a:xfrm>
            <a:off x="1181160" y="6433560"/>
            <a:ext cx="6900120" cy="262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nSpc>
                <a:spcPct val="100000"/>
              </a:lnSpc>
            </a:pPr>
            <a:r>
              <a:rPr lang="en-US" sz="1400" b="1" strike="noStrike" spc="-1" dirty="0">
                <a:solidFill>
                  <a:srgbClr val="C00000"/>
                </a:solidFill>
                <a:latin typeface="Century Gothic"/>
              </a:rPr>
              <a:t>International Conference on Business and Economics 2019</a:t>
            </a:r>
            <a:endParaRPr lang="en-US" sz="1400" b="0" strike="noStrike" spc="-1" dirty="0">
              <a:latin typeface="Arial"/>
            </a:endParaRPr>
          </a:p>
        </p:txBody>
      </p:sp>
      <p:sp>
        <p:nvSpPr>
          <p:cNvPr id="6" name="Title 5"/>
          <p:cNvSpPr>
            <a:spLocks noGrp="1"/>
          </p:cNvSpPr>
          <p:nvPr>
            <p:ph type="title"/>
          </p:nvPr>
        </p:nvSpPr>
        <p:spPr>
          <a:xfrm>
            <a:off x="609480" y="538223"/>
            <a:ext cx="10972440" cy="615553"/>
          </a:xfrm>
        </p:spPr>
        <p:txBody>
          <a:bodyPr/>
          <a:lstStyle/>
          <a:p>
            <a:pPr algn="ctr"/>
            <a:r>
              <a:rPr lang="en-US" altLang="en-US" sz="4000" b="1" dirty="0" smtClean="0">
                <a:latin typeface="Arial" charset="0"/>
                <a:cs typeface="Arial" charset="0"/>
              </a:rPr>
              <a:t>Background Information</a:t>
            </a:r>
            <a:endParaRPr lang="en-US" sz="4000" dirty="0"/>
          </a:p>
        </p:txBody>
      </p:sp>
      <p:sp>
        <p:nvSpPr>
          <p:cNvPr id="7" name="Subtitle 6"/>
          <p:cNvSpPr>
            <a:spLocks noGrp="1"/>
          </p:cNvSpPr>
          <p:nvPr>
            <p:ph type="subTitle"/>
          </p:nvPr>
        </p:nvSpPr>
        <p:spPr>
          <a:xfrm>
            <a:off x="609480" y="1354088"/>
            <a:ext cx="10972440" cy="4478149"/>
          </a:xfrm>
        </p:spPr>
        <p:txBody>
          <a:bodyPr/>
          <a:lstStyle/>
          <a:p>
            <a:pPr marL="521208" indent="-457200">
              <a:spcAft>
                <a:spcPts val="600"/>
              </a:spcAft>
              <a:buClr>
                <a:srgbClr val="00B0F0"/>
              </a:buClr>
              <a:buFontTx/>
              <a:buBlip>
                <a:blip r:embed="rId2"/>
              </a:buBlip>
              <a:defRPr/>
            </a:pPr>
            <a:r>
              <a:rPr lang="en-US" sz="2300" dirty="0">
                <a:latin typeface="+mj-lt"/>
              </a:rPr>
              <a:t>Despite being critical to the world economic stability, the banking industry has experienced severe financial challenges since the 2007 global financial crisis, which negatively affected economic performance of most countries.</a:t>
            </a:r>
            <a:endParaRPr lang="en-GB" sz="2300" dirty="0" smtClean="0">
              <a:latin typeface="+mj-lt"/>
            </a:endParaRPr>
          </a:p>
          <a:p>
            <a:pPr marL="521208" indent="-457200">
              <a:spcAft>
                <a:spcPts val="600"/>
              </a:spcAft>
              <a:buClr>
                <a:srgbClr val="00B0F0"/>
              </a:buClr>
              <a:buFontTx/>
              <a:buBlip>
                <a:blip r:embed="rId2"/>
              </a:buBlip>
              <a:defRPr/>
            </a:pPr>
            <a:r>
              <a:rPr lang="en-GB" sz="2300" dirty="0" smtClean="0">
                <a:latin typeface="+mj-lt"/>
              </a:rPr>
              <a:t>The </a:t>
            </a:r>
            <a:r>
              <a:rPr lang="en-GB" sz="2300" dirty="0">
                <a:latin typeface="+mj-lt"/>
              </a:rPr>
              <a:t>Kenyan banking sector remained stable in profit during 2015; from Kshs. 3.2 trillion in 2014 to Kshs. 3.5 trillion in 2015, the period 2012 to 2016 registered declining trends despite the slowdown in global economic growth to 3.1% in 2015 from 3.4% in 2014</a:t>
            </a:r>
            <a:r>
              <a:rPr lang="en-GB" sz="2300" dirty="0" smtClean="0">
                <a:latin typeface="+mj-lt"/>
              </a:rPr>
              <a:t>.</a:t>
            </a:r>
          </a:p>
          <a:p>
            <a:pPr marL="521208" indent="-457200">
              <a:spcAft>
                <a:spcPts val="600"/>
              </a:spcAft>
              <a:buClr>
                <a:srgbClr val="00B0F0"/>
              </a:buClr>
              <a:buFontTx/>
              <a:buBlip>
                <a:blip r:embed="rId2"/>
              </a:buBlip>
              <a:defRPr/>
            </a:pPr>
            <a:r>
              <a:rPr lang="en-US" sz="2300" dirty="0">
                <a:latin typeface="+mj-lt"/>
              </a:rPr>
              <a:t>Corporate Governance is important to all financial institutions for its contribution to firm performance.</a:t>
            </a:r>
            <a:endParaRPr lang="en-GB" sz="2300" dirty="0" smtClean="0">
              <a:latin typeface="+mj-lt"/>
            </a:endParaRPr>
          </a:p>
          <a:p>
            <a:pPr marL="521208" indent="-457200">
              <a:spcAft>
                <a:spcPts val="600"/>
              </a:spcAft>
              <a:buClr>
                <a:srgbClr val="00B0F0"/>
              </a:buClr>
              <a:buFontTx/>
              <a:buBlip>
                <a:blip r:embed="rId2"/>
              </a:buBlip>
              <a:defRPr/>
            </a:pPr>
            <a:r>
              <a:rPr lang="en-GB" sz="2300" dirty="0" smtClean="0">
                <a:latin typeface="+mj-lt"/>
              </a:rPr>
              <a:t>The </a:t>
            </a:r>
            <a:r>
              <a:rPr lang="en-GB" sz="2300" dirty="0">
                <a:latin typeface="+mj-lt"/>
              </a:rPr>
              <a:t>study sought to </a:t>
            </a:r>
            <a:r>
              <a:rPr lang="en-GB" sz="2300" dirty="0" err="1">
                <a:latin typeface="+mj-lt"/>
              </a:rPr>
              <a:t>analyze</a:t>
            </a:r>
            <a:r>
              <a:rPr lang="en-GB" sz="2300" dirty="0">
                <a:latin typeface="+mj-lt"/>
              </a:rPr>
              <a:t> the effect of Corporate Governance practices on profitability of Commercial Banks in Kenya.</a:t>
            </a:r>
            <a:endParaRPr lang="en-GB" sz="2300" dirty="0" smtClean="0">
              <a:latin typeface="+mj-lt"/>
            </a:endParaRPr>
          </a:p>
          <a:p>
            <a:pPr marL="521208" indent="-457200">
              <a:spcAft>
                <a:spcPts val="600"/>
              </a:spcAft>
              <a:buClr>
                <a:srgbClr val="00B0F0"/>
              </a:buClr>
              <a:buFontTx/>
              <a:buBlip>
                <a:blip r:embed="rId2"/>
              </a:buBlip>
              <a:defRPr/>
            </a:pPr>
            <a:endParaRPr lang="en-GB" dirty="0" smtClean="0">
              <a:solidFill>
                <a:schemeClr val="bg2">
                  <a:lumMod val="25000"/>
                </a:schemeClr>
              </a:solidFill>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p:nvPr>
        </p:nvSpPr>
        <p:spPr>
          <a:xfrm>
            <a:off x="155575" y="914400"/>
            <a:ext cx="7845425" cy="5181600"/>
          </a:xfrm>
        </p:spPr>
        <p:txBody>
          <a:bodyPr>
            <a:noAutofit/>
          </a:bodyPr>
          <a:lstStyle/>
          <a:p>
            <a:pPr marL="457200" indent="-457200" algn="just">
              <a:buClr>
                <a:srgbClr val="00B0F0"/>
              </a:buClr>
              <a:buFontTx/>
              <a:buBlip>
                <a:blip r:embed="rId2"/>
              </a:buBlip>
              <a:defRPr/>
            </a:pPr>
            <a:r>
              <a:rPr lang="en-US" sz="2300" dirty="0" smtClean="0">
                <a:latin typeface="+mj-lt"/>
              </a:rPr>
              <a:t>Correlational </a:t>
            </a:r>
            <a:r>
              <a:rPr lang="en-US" sz="2300" dirty="0">
                <a:latin typeface="+mj-lt"/>
              </a:rPr>
              <a:t>Research </a:t>
            </a:r>
            <a:r>
              <a:rPr lang="en-US" sz="2300" dirty="0" smtClean="0">
                <a:latin typeface="+mj-lt"/>
              </a:rPr>
              <a:t>Design</a:t>
            </a:r>
            <a:r>
              <a:rPr lang="en-US" sz="2300" dirty="0">
                <a:latin typeface="+mj-lt"/>
              </a:rPr>
              <a:t> </a:t>
            </a:r>
            <a:r>
              <a:rPr lang="en-US" sz="2300" dirty="0" smtClean="0">
                <a:latin typeface="+mj-lt"/>
              </a:rPr>
              <a:t>was applied.</a:t>
            </a:r>
            <a:endParaRPr lang="en-US" sz="2300" dirty="0" smtClean="0">
              <a:latin typeface="+mj-lt"/>
            </a:endParaRPr>
          </a:p>
          <a:p>
            <a:pPr algn="just">
              <a:buClr>
                <a:srgbClr val="00B0F0"/>
              </a:buClr>
              <a:defRPr/>
            </a:pPr>
            <a:endParaRPr lang="en-US" sz="2300" dirty="0" smtClean="0">
              <a:latin typeface="+mj-lt"/>
            </a:endParaRPr>
          </a:p>
          <a:p>
            <a:pPr algn="just">
              <a:buClr>
                <a:srgbClr val="00B0F0"/>
              </a:buClr>
              <a:defRPr/>
            </a:pPr>
            <a:endParaRPr lang="en-US" sz="2300" dirty="0" smtClean="0">
              <a:latin typeface="+mj-lt"/>
            </a:endParaRPr>
          </a:p>
          <a:p>
            <a:pPr marL="457200" indent="-457200" algn="just">
              <a:buClr>
                <a:srgbClr val="00B0F0"/>
              </a:buClr>
              <a:buBlip>
                <a:blip r:embed="rId2"/>
              </a:buBlip>
              <a:defRPr/>
            </a:pPr>
            <a:r>
              <a:rPr lang="en-GB" sz="2300" dirty="0">
                <a:latin typeface="+mj-lt"/>
              </a:rPr>
              <a:t>The study was conducted in Kisumu County, one of the 47 counties in </a:t>
            </a:r>
            <a:r>
              <a:rPr lang="en-GB" sz="2300" dirty="0" smtClean="0">
                <a:latin typeface="+mj-lt"/>
              </a:rPr>
              <a:t>Western Kenya that lies </a:t>
            </a:r>
            <a:r>
              <a:rPr lang="en-GB" sz="2300" dirty="0">
                <a:latin typeface="+mj-lt"/>
              </a:rPr>
              <a:t>within longitudes 33° 20’E and 35° 20’E and latitudes 0° 20’ South and 0° 50’ </a:t>
            </a:r>
            <a:r>
              <a:rPr lang="en-GB" sz="2300" dirty="0" smtClean="0">
                <a:latin typeface="+mj-lt"/>
              </a:rPr>
              <a:t>South. It borders </a:t>
            </a:r>
            <a:r>
              <a:rPr lang="en-GB" sz="2300" dirty="0" err="1" smtClean="0">
                <a:latin typeface="+mj-lt"/>
              </a:rPr>
              <a:t>Vihiga</a:t>
            </a:r>
            <a:r>
              <a:rPr lang="en-GB" sz="2300" dirty="0" smtClean="0">
                <a:latin typeface="+mj-lt"/>
              </a:rPr>
              <a:t> County to the North, </a:t>
            </a:r>
            <a:r>
              <a:rPr lang="en-GB" sz="2300" dirty="0" err="1"/>
              <a:t>Nyamira</a:t>
            </a:r>
            <a:r>
              <a:rPr lang="en-GB" sz="2300" dirty="0"/>
              <a:t> County </a:t>
            </a:r>
            <a:r>
              <a:rPr lang="en-GB" sz="2300" dirty="0" smtClean="0"/>
              <a:t>to the South, </a:t>
            </a:r>
            <a:r>
              <a:rPr lang="en-GB" sz="2300" dirty="0" err="1" smtClean="0">
                <a:latin typeface="+mj-lt"/>
              </a:rPr>
              <a:t>Kericho</a:t>
            </a:r>
            <a:r>
              <a:rPr lang="en-GB" sz="2300" dirty="0" smtClean="0">
                <a:latin typeface="+mj-lt"/>
              </a:rPr>
              <a:t> County to the East and </a:t>
            </a:r>
            <a:r>
              <a:rPr lang="en-GB" sz="2300" dirty="0" err="1" smtClean="0"/>
              <a:t>Siaya</a:t>
            </a:r>
            <a:r>
              <a:rPr lang="en-GB" sz="2300" dirty="0" smtClean="0"/>
              <a:t> </a:t>
            </a:r>
            <a:r>
              <a:rPr lang="en-GB" sz="2300" dirty="0"/>
              <a:t>County to the </a:t>
            </a:r>
            <a:r>
              <a:rPr lang="en-GB" sz="2300" dirty="0" smtClean="0"/>
              <a:t>West.</a:t>
            </a:r>
          </a:p>
          <a:p>
            <a:pPr algn="just">
              <a:buClr>
                <a:srgbClr val="00B0F0"/>
              </a:buClr>
              <a:defRPr/>
            </a:pPr>
            <a:endParaRPr lang="en-GB" sz="2300" dirty="0" smtClean="0">
              <a:latin typeface="+mj-lt"/>
            </a:endParaRPr>
          </a:p>
          <a:p>
            <a:pPr marL="457200" indent="-457200" algn="just">
              <a:buClr>
                <a:srgbClr val="00B0F0"/>
              </a:buClr>
              <a:buBlip>
                <a:blip r:embed="rId2"/>
              </a:buBlip>
              <a:defRPr/>
            </a:pPr>
            <a:r>
              <a:rPr lang="en-US" sz="2300" dirty="0" smtClean="0">
                <a:latin typeface="+mj-lt"/>
              </a:rPr>
              <a:t>The </a:t>
            </a:r>
            <a:r>
              <a:rPr lang="en-US" sz="2300" dirty="0">
                <a:latin typeface="+mj-lt"/>
              </a:rPr>
              <a:t>target of this study was 85 branch managers from 13 Commercial Banks in Kisumu County</a:t>
            </a:r>
            <a:r>
              <a:rPr lang="en-US" sz="2300" dirty="0" smtClean="0">
                <a:latin typeface="+mj-lt"/>
              </a:rPr>
              <a:t>.</a:t>
            </a:r>
            <a:endParaRPr lang="en-US" sz="2300" dirty="0">
              <a:latin typeface="+mj-lt"/>
            </a:endParaRPr>
          </a:p>
        </p:txBody>
      </p:sp>
      <p:sp>
        <p:nvSpPr>
          <p:cNvPr id="8" name="AutoShape 5" descr="Image result for map of kisumu county kenya"/>
          <p:cNvSpPr>
            <a:spLocks noChangeAspect="1" noChangeArrowheads="1"/>
          </p:cNvSpPr>
          <p:nvPr/>
        </p:nvSpPr>
        <p:spPr bwMode="auto">
          <a:xfrm>
            <a:off x="155575" y="-1812925"/>
            <a:ext cx="3810000" cy="3781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09600" y="77787"/>
            <a:ext cx="10972320" cy="1691544"/>
          </a:xfrm>
        </p:spPr>
        <p:txBody>
          <a:bodyPr/>
          <a:lstStyle/>
          <a:p>
            <a:pPr algn="ctr"/>
            <a:r>
              <a:rPr lang="en-GB" altLang="en-US" sz="4000" b="1" dirty="0" smtClean="0">
                <a:latin typeface="Arial" charset="0"/>
                <a:cs typeface="Arial" charset="0"/>
              </a:rPr>
              <a:t>Methodology</a:t>
            </a:r>
            <a:br>
              <a:rPr lang="en-GB" altLang="en-US" sz="4000" b="1" dirty="0" smtClean="0">
                <a:latin typeface="Arial" charset="0"/>
                <a:cs typeface="Arial" charset="0"/>
              </a:rPr>
            </a:br>
            <a:r>
              <a:rPr lang="en-US" sz="4000" b="0" strike="noStrike" spc="-1" dirty="0" smtClean="0">
                <a:latin typeface="Arial"/>
              </a:rPr>
              <a:t/>
            </a:r>
            <a:br>
              <a:rPr lang="en-US" sz="4000" b="0" strike="noStrike" spc="-1" dirty="0" smtClean="0">
                <a:latin typeface="Arial"/>
              </a:rPr>
            </a:br>
            <a:endParaRPr lang="en-US" sz="4000" dirty="0"/>
          </a:p>
        </p:txBody>
      </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1251831"/>
            <a:ext cx="3962400" cy="3929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8350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p:nvPr>
        </p:nvSpPr>
        <p:spPr>
          <a:xfrm>
            <a:off x="304800" y="1142999"/>
            <a:ext cx="11277120" cy="5054873"/>
          </a:xfrm>
        </p:spPr>
        <p:txBody>
          <a:bodyPr/>
          <a:lstStyle/>
          <a:p>
            <a:pPr marL="457200" indent="-457200" algn="just">
              <a:buClr>
                <a:srgbClr val="00B0F0"/>
              </a:buClr>
              <a:buFontTx/>
              <a:buBlip>
                <a:blip r:embed="rId2"/>
              </a:buBlip>
              <a:defRPr/>
            </a:pPr>
            <a:r>
              <a:rPr lang="en-GB" sz="2300" dirty="0" smtClean="0">
                <a:latin typeface="+mj-lt"/>
              </a:rPr>
              <a:t>Both </a:t>
            </a:r>
            <a:r>
              <a:rPr lang="en-GB" sz="2300" dirty="0">
                <a:latin typeface="+mj-lt"/>
              </a:rPr>
              <a:t>primary and secondary </a:t>
            </a:r>
            <a:r>
              <a:rPr lang="en-GB" sz="2300" dirty="0" smtClean="0">
                <a:latin typeface="+mj-lt"/>
              </a:rPr>
              <a:t>data were used. </a:t>
            </a:r>
            <a:r>
              <a:rPr lang="en-GB" sz="2300" dirty="0">
                <a:latin typeface="+mj-lt"/>
              </a:rPr>
              <a:t>Semi-structured questionnaires was used as a primary data collection instrument by administering them to the sampled commercial banks</a:t>
            </a:r>
            <a:r>
              <a:rPr lang="en-GB" sz="2300" dirty="0" smtClean="0">
                <a:latin typeface="+mj-lt"/>
              </a:rPr>
              <a:t>.</a:t>
            </a:r>
          </a:p>
          <a:p>
            <a:pPr marL="457200" indent="-457200" algn="just">
              <a:buClr>
                <a:srgbClr val="00B0F0"/>
              </a:buClr>
              <a:buFontTx/>
              <a:buBlip>
                <a:blip r:embed="rId2"/>
              </a:buBlip>
              <a:defRPr/>
            </a:pPr>
            <a:r>
              <a:rPr lang="en-GB" sz="2300" dirty="0" smtClean="0">
                <a:latin typeface="+mj-lt"/>
              </a:rPr>
              <a:t>Content </a:t>
            </a:r>
            <a:r>
              <a:rPr lang="en-GB" sz="2300" dirty="0">
                <a:latin typeface="+mj-lt"/>
              </a:rPr>
              <a:t>validity as a measure of the degree to which data was obtained from the research </a:t>
            </a:r>
            <a:r>
              <a:rPr lang="en-GB" sz="2300" dirty="0" smtClean="0">
                <a:latin typeface="+mj-lt"/>
              </a:rPr>
              <a:t>instrument was </a:t>
            </a:r>
            <a:r>
              <a:rPr lang="en-GB" sz="2300" dirty="0" smtClean="0"/>
              <a:t>adopted</a:t>
            </a:r>
            <a:r>
              <a:rPr lang="en-GB" sz="2300" dirty="0" smtClean="0">
                <a:latin typeface="+mj-lt"/>
              </a:rPr>
              <a:t>. This was </a:t>
            </a:r>
            <a:r>
              <a:rPr lang="en-GB" sz="2300" dirty="0">
                <a:latin typeface="+mj-lt"/>
              </a:rPr>
              <a:t>ensured by giving </a:t>
            </a:r>
            <a:r>
              <a:rPr lang="en-GB" sz="2300" dirty="0" smtClean="0">
                <a:latin typeface="+mj-lt"/>
              </a:rPr>
              <a:t>the </a:t>
            </a:r>
            <a:r>
              <a:rPr lang="en-GB" sz="2300" dirty="0">
                <a:latin typeface="+mj-lt"/>
              </a:rPr>
              <a:t>questionnaire</a:t>
            </a:r>
            <a:r>
              <a:rPr lang="en-GB" sz="2300" dirty="0" smtClean="0">
                <a:latin typeface="+mj-lt"/>
              </a:rPr>
              <a:t> </a:t>
            </a:r>
            <a:r>
              <a:rPr lang="en-GB" sz="2300" dirty="0">
                <a:latin typeface="+mj-lt"/>
              </a:rPr>
              <a:t>to the research experts in the field of finance to review and consequently corrected accordingly</a:t>
            </a:r>
            <a:r>
              <a:rPr lang="en-GB" sz="2300" dirty="0" smtClean="0">
                <a:latin typeface="+mj-lt"/>
              </a:rPr>
              <a:t>.</a:t>
            </a:r>
          </a:p>
          <a:p>
            <a:pPr marL="457200" indent="-457200" algn="just">
              <a:buClr>
                <a:srgbClr val="00B0F0"/>
              </a:buClr>
              <a:buFontTx/>
              <a:buBlip>
                <a:blip r:embed="rId2"/>
              </a:buBlip>
              <a:defRPr/>
            </a:pPr>
            <a:r>
              <a:rPr lang="en-GB" sz="2300" dirty="0">
                <a:latin typeface="+mj-lt"/>
              </a:rPr>
              <a:t>Data was </a:t>
            </a:r>
            <a:r>
              <a:rPr lang="en-GB" sz="2300" dirty="0" err="1">
                <a:latin typeface="+mj-lt"/>
              </a:rPr>
              <a:t>analyzed</a:t>
            </a:r>
            <a:r>
              <a:rPr lang="en-GB" sz="2300" dirty="0">
                <a:latin typeface="+mj-lt"/>
              </a:rPr>
              <a:t> using descriptive, correlational and regression analysis techniques</a:t>
            </a:r>
            <a:r>
              <a:rPr lang="en-GB" sz="2300" dirty="0" smtClean="0">
                <a:latin typeface="+mj-lt"/>
              </a:rPr>
              <a:t>.</a:t>
            </a:r>
          </a:p>
          <a:p>
            <a:pPr marL="457200" indent="-457200" algn="just">
              <a:buClr>
                <a:srgbClr val="00B0F0"/>
              </a:buClr>
              <a:buFontTx/>
              <a:buBlip>
                <a:blip r:embed="rId2"/>
              </a:buBlip>
              <a:defRPr/>
            </a:pPr>
            <a:r>
              <a:rPr lang="en-GB" sz="2300" dirty="0">
                <a:latin typeface="+mj-lt"/>
              </a:rPr>
              <a:t>Correlation analysis was used to measure the association between variables and quantitate the strength of their relationship</a:t>
            </a:r>
            <a:r>
              <a:rPr lang="en-GB" sz="2300" dirty="0" smtClean="0">
                <a:latin typeface="+mj-lt"/>
              </a:rPr>
              <a:t>.</a:t>
            </a:r>
          </a:p>
          <a:p>
            <a:pPr marL="457200" indent="-457200" algn="just">
              <a:buClr>
                <a:srgbClr val="00B0F0"/>
              </a:buClr>
              <a:buFontTx/>
              <a:buBlip>
                <a:blip r:embed="rId2"/>
              </a:buBlip>
              <a:defRPr/>
            </a:pPr>
            <a:r>
              <a:rPr lang="en-GB" sz="2300" dirty="0">
                <a:latin typeface="+mj-lt"/>
              </a:rPr>
              <a:t>Regression analysis was adopted to determine the effect of independent variables on a dependent variable and to predict the value of one variable based on the value of one or more other variables</a:t>
            </a:r>
            <a:r>
              <a:rPr lang="en-GB" sz="2300" dirty="0" smtClean="0">
                <a:latin typeface="+mj-lt"/>
              </a:rPr>
              <a:t>.</a:t>
            </a:r>
          </a:p>
          <a:p>
            <a:pPr marL="457200" indent="-457200" algn="just">
              <a:buClr>
                <a:srgbClr val="00B0F0"/>
              </a:buClr>
              <a:buBlip>
                <a:blip r:embed="rId2"/>
              </a:buBlip>
              <a:defRPr/>
            </a:pPr>
            <a:r>
              <a:rPr lang="en-GB" sz="2300" dirty="0">
                <a:latin typeface="+mj-lt"/>
              </a:rPr>
              <a:t>The collected data was </a:t>
            </a:r>
            <a:r>
              <a:rPr lang="en-GB" sz="2300" dirty="0" err="1">
                <a:latin typeface="+mj-lt"/>
              </a:rPr>
              <a:t>analyzed</a:t>
            </a:r>
            <a:r>
              <a:rPr lang="en-GB" sz="2300" dirty="0">
                <a:latin typeface="+mj-lt"/>
              </a:rPr>
              <a:t> using SPSS Version 20.0. </a:t>
            </a:r>
            <a:endParaRPr lang="en-US" sz="2300" dirty="0">
              <a:latin typeface="+mj-lt"/>
            </a:endParaRPr>
          </a:p>
        </p:txBody>
      </p:sp>
      <p:sp>
        <p:nvSpPr>
          <p:cNvPr id="2" name="Title 1"/>
          <p:cNvSpPr>
            <a:spLocks noGrp="1"/>
          </p:cNvSpPr>
          <p:nvPr>
            <p:ph type="title"/>
          </p:nvPr>
        </p:nvSpPr>
        <p:spPr>
          <a:xfrm>
            <a:off x="609480" y="230447"/>
            <a:ext cx="10972440" cy="1231106"/>
          </a:xfrm>
        </p:spPr>
        <p:txBody>
          <a:bodyPr/>
          <a:lstStyle/>
          <a:p>
            <a:pPr algn="ctr"/>
            <a:r>
              <a:rPr lang="en-GB" altLang="en-US" sz="4000" b="1" dirty="0" smtClean="0">
                <a:latin typeface="Arial" charset="0"/>
                <a:cs typeface="Arial" charset="0"/>
              </a:rPr>
              <a:t>Methodology</a:t>
            </a:r>
            <a:br>
              <a:rPr lang="en-GB" altLang="en-US" sz="4000" b="1" dirty="0" smtClean="0">
                <a:latin typeface="Arial" charset="0"/>
                <a:cs typeface="Arial" charset="0"/>
              </a:rPr>
            </a:br>
            <a:endParaRPr lang="en-US" sz="4000" dirty="0"/>
          </a:p>
        </p:txBody>
      </p:sp>
    </p:spTree>
    <p:extLst>
      <p:ext uri="{BB962C8B-B14F-4D97-AF65-F5344CB8AC3E}">
        <p14:creationId xmlns:p14="http://schemas.microsoft.com/office/powerpoint/2010/main" val="2316816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693775883"/>
              </p:ext>
            </p:extLst>
          </p:nvPr>
        </p:nvGraphicFramePr>
        <p:xfrm>
          <a:off x="609599" y="1676398"/>
          <a:ext cx="11353802" cy="4267201"/>
        </p:xfrm>
        <a:graphic>
          <a:graphicData uri="http://schemas.openxmlformats.org/drawingml/2006/table">
            <a:tbl>
              <a:tblPr>
                <a:tableStyleId>{5C22544A-7EE6-4342-B048-85BDC9FD1C3A}</a:tableStyleId>
              </a:tblPr>
              <a:tblGrid>
                <a:gridCol w="5162668"/>
                <a:gridCol w="3095567"/>
                <a:gridCol w="3095567"/>
              </a:tblGrid>
              <a:tr h="1066801">
                <a:tc>
                  <a:txBody>
                    <a:bodyPr/>
                    <a:lstStyle/>
                    <a:p>
                      <a:pPr marL="38100" marR="38100">
                        <a:lnSpc>
                          <a:spcPts val="1600"/>
                        </a:lnSpc>
                        <a:spcBef>
                          <a:spcPts val="0"/>
                        </a:spcBef>
                        <a:spcAft>
                          <a:spcPts val="0"/>
                        </a:spcAft>
                      </a:pPr>
                      <a:r>
                        <a:rPr lang="en-US" sz="1400" dirty="0">
                          <a:effectLst/>
                        </a:rPr>
                        <a:t>Items (n=5 items)</a:t>
                      </a:r>
                      <a:endParaRPr lang="en-US" sz="1400" dirty="0">
                        <a:effectLst/>
                        <a:latin typeface="Calibri"/>
                        <a:ea typeface="Calibri"/>
                        <a:cs typeface="Times New Roman"/>
                      </a:endParaRPr>
                    </a:p>
                  </a:txBody>
                  <a:tcPr marL="0" marR="0" marT="0" marB="0"/>
                </a:tc>
                <a:tc>
                  <a:txBody>
                    <a:bodyPr/>
                    <a:lstStyle/>
                    <a:p>
                      <a:pPr marL="38100" marR="38100" algn="ctr">
                        <a:lnSpc>
                          <a:spcPts val="1600"/>
                        </a:lnSpc>
                        <a:spcBef>
                          <a:spcPts val="0"/>
                        </a:spcBef>
                        <a:spcAft>
                          <a:spcPts val="0"/>
                        </a:spcAft>
                      </a:pPr>
                      <a:r>
                        <a:rPr lang="en-US" sz="1400">
                          <a:effectLst/>
                        </a:rPr>
                        <a:t>Corrected Item-Total Correlation</a:t>
                      </a:r>
                      <a:endParaRPr lang="en-US" sz="1400">
                        <a:effectLst/>
                        <a:latin typeface="Calibri"/>
                        <a:ea typeface="Calibri"/>
                        <a:cs typeface="Times New Roman"/>
                      </a:endParaRPr>
                    </a:p>
                  </a:txBody>
                  <a:tcPr marL="0" marR="0" marT="0" marB="0"/>
                </a:tc>
                <a:tc>
                  <a:txBody>
                    <a:bodyPr/>
                    <a:lstStyle/>
                    <a:p>
                      <a:pPr marL="38100" marR="38100" algn="ctr">
                        <a:lnSpc>
                          <a:spcPts val="1600"/>
                        </a:lnSpc>
                        <a:spcBef>
                          <a:spcPts val="0"/>
                        </a:spcBef>
                        <a:spcAft>
                          <a:spcPts val="0"/>
                        </a:spcAft>
                      </a:pPr>
                      <a:r>
                        <a:rPr lang="en-US" sz="1400">
                          <a:effectLst/>
                        </a:rPr>
                        <a:t>Cronbach's Alpha if Item Deleted</a:t>
                      </a:r>
                      <a:endParaRPr lang="en-US" sz="1400">
                        <a:effectLst/>
                        <a:latin typeface="Calibri"/>
                        <a:ea typeface="Calibri"/>
                        <a:cs typeface="Times New Roman"/>
                      </a:endParaRPr>
                    </a:p>
                  </a:txBody>
                  <a:tcPr marL="0" marR="0" marT="0" marB="0"/>
                </a:tc>
              </a:tr>
              <a:tr h="533400">
                <a:tc>
                  <a:txBody>
                    <a:bodyPr/>
                    <a:lstStyle/>
                    <a:p>
                      <a:pPr marL="38100" marR="38100">
                        <a:lnSpc>
                          <a:spcPts val="1600"/>
                        </a:lnSpc>
                        <a:spcBef>
                          <a:spcPts val="0"/>
                        </a:spcBef>
                        <a:spcAft>
                          <a:spcPts val="0"/>
                        </a:spcAft>
                      </a:pPr>
                      <a:r>
                        <a:rPr lang="en-US" sz="1400" dirty="0">
                          <a:effectLst/>
                        </a:rPr>
                        <a:t>Qualification of Board of Directors</a:t>
                      </a:r>
                      <a:endParaRPr lang="en-US" sz="1400" dirty="0">
                        <a:effectLst/>
                        <a:latin typeface="Calibri"/>
                        <a:ea typeface="Calibri"/>
                        <a:cs typeface="Times New Roman"/>
                      </a:endParaRPr>
                    </a:p>
                  </a:txBody>
                  <a:tcPr marL="0" marR="0" marT="0" marB="0" anchor="ctr"/>
                </a:tc>
                <a:tc>
                  <a:txBody>
                    <a:bodyPr/>
                    <a:lstStyle/>
                    <a:p>
                      <a:pPr marL="38100" marR="38100" algn="ctr">
                        <a:lnSpc>
                          <a:spcPts val="1600"/>
                        </a:lnSpc>
                        <a:spcBef>
                          <a:spcPts val="0"/>
                        </a:spcBef>
                        <a:spcAft>
                          <a:spcPts val="0"/>
                        </a:spcAft>
                      </a:pPr>
                      <a:r>
                        <a:rPr lang="en-US" sz="1400">
                          <a:effectLst/>
                        </a:rPr>
                        <a:t>.320</a:t>
                      </a:r>
                      <a:endParaRPr lang="en-US" sz="1400">
                        <a:effectLst/>
                        <a:latin typeface="Calibri"/>
                        <a:ea typeface="Calibri"/>
                        <a:cs typeface="Times New Roman"/>
                      </a:endParaRPr>
                    </a:p>
                  </a:txBody>
                  <a:tcPr marL="0" marR="0" marT="0" marB="0" anchor="ctr"/>
                </a:tc>
                <a:tc>
                  <a:txBody>
                    <a:bodyPr/>
                    <a:lstStyle/>
                    <a:p>
                      <a:pPr marL="38100" marR="38100" algn="ctr">
                        <a:lnSpc>
                          <a:spcPts val="1600"/>
                        </a:lnSpc>
                        <a:spcBef>
                          <a:spcPts val="0"/>
                        </a:spcBef>
                        <a:spcAft>
                          <a:spcPts val="0"/>
                        </a:spcAft>
                      </a:pPr>
                      <a:r>
                        <a:rPr lang="en-US" sz="1400">
                          <a:effectLst/>
                        </a:rPr>
                        <a:t>.775</a:t>
                      </a:r>
                      <a:endParaRPr lang="en-US" sz="1400">
                        <a:effectLst/>
                        <a:latin typeface="Calibri"/>
                        <a:ea typeface="Calibri"/>
                        <a:cs typeface="Times New Roman"/>
                      </a:endParaRPr>
                    </a:p>
                  </a:txBody>
                  <a:tcPr marL="0" marR="0" marT="0" marB="0" anchor="ctr"/>
                </a:tc>
              </a:tr>
              <a:tr h="533400">
                <a:tc>
                  <a:txBody>
                    <a:bodyPr/>
                    <a:lstStyle/>
                    <a:p>
                      <a:pPr marL="38100" marR="38100">
                        <a:lnSpc>
                          <a:spcPts val="1600"/>
                        </a:lnSpc>
                        <a:spcBef>
                          <a:spcPts val="0"/>
                        </a:spcBef>
                        <a:spcAft>
                          <a:spcPts val="0"/>
                        </a:spcAft>
                      </a:pPr>
                      <a:r>
                        <a:rPr lang="en-US" sz="1400" dirty="0">
                          <a:effectLst/>
                        </a:rPr>
                        <a:t>Role Definition</a:t>
                      </a:r>
                      <a:endParaRPr lang="en-US" sz="1400" dirty="0">
                        <a:effectLst/>
                        <a:latin typeface="Calibri"/>
                        <a:ea typeface="Calibri"/>
                        <a:cs typeface="Times New Roman"/>
                      </a:endParaRPr>
                    </a:p>
                  </a:txBody>
                  <a:tcPr marL="0" marR="0" marT="0" marB="0" anchor="ctr"/>
                </a:tc>
                <a:tc>
                  <a:txBody>
                    <a:bodyPr/>
                    <a:lstStyle/>
                    <a:p>
                      <a:pPr marL="38100" marR="38100" algn="ctr">
                        <a:lnSpc>
                          <a:spcPts val="1600"/>
                        </a:lnSpc>
                        <a:spcBef>
                          <a:spcPts val="0"/>
                        </a:spcBef>
                        <a:spcAft>
                          <a:spcPts val="0"/>
                        </a:spcAft>
                      </a:pPr>
                      <a:r>
                        <a:rPr lang="en-US" sz="1400" dirty="0">
                          <a:effectLst/>
                        </a:rPr>
                        <a:t>.562</a:t>
                      </a:r>
                      <a:endParaRPr lang="en-US" sz="1400" dirty="0">
                        <a:effectLst/>
                        <a:latin typeface="Calibri"/>
                        <a:ea typeface="Calibri"/>
                        <a:cs typeface="Times New Roman"/>
                      </a:endParaRPr>
                    </a:p>
                  </a:txBody>
                  <a:tcPr marL="0" marR="0" marT="0" marB="0" anchor="ctr"/>
                </a:tc>
                <a:tc>
                  <a:txBody>
                    <a:bodyPr/>
                    <a:lstStyle/>
                    <a:p>
                      <a:pPr marL="38100" marR="38100" algn="ctr">
                        <a:lnSpc>
                          <a:spcPts val="1600"/>
                        </a:lnSpc>
                        <a:spcBef>
                          <a:spcPts val="0"/>
                        </a:spcBef>
                        <a:spcAft>
                          <a:spcPts val="0"/>
                        </a:spcAft>
                      </a:pPr>
                      <a:r>
                        <a:rPr lang="en-US" sz="1400" dirty="0">
                          <a:effectLst/>
                        </a:rPr>
                        <a:t>.730</a:t>
                      </a:r>
                      <a:endParaRPr lang="en-US" sz="1400" dirty="0">
                        <a:effectLst/>
                        <a:latin typeface="Calibri"/>
                        <a:ea typeface="Calibri"/>
                        <a:cs typeface="Times New Roman"/>
                      </a:endParaRPr>
                    </a:p>
                  </a:txBody>
                  <a:tcPr marL="0" marR="0" marT="0" marB="0" anchor="ctr"/>
                </a:tc>
              </a:tr>
              <a:tr h="533400">
                <a:tc>
                  <a:txBody>
                    <a:bodyPr/>
                    <a:lstStyle/>
                    <a:p>
                      <a:pPr marL="38100" marR="38100">
                        <a:lnSpc>
                          <a:spcPts val="1600"/>
                        </a:lnSpc>
                        <a:spcBef>
                          <a:spcPts val="0"/>
                        </a:spcBef>
                        <a:spcAft>
                          <a:spcPts val="0"/>
                        </a:spcAft>
                      </a:pPr>
                      <a:r>
                        <a:rPr lang="en-US" sz="1400" dirty="0">
                          <a:effectLst/>
                        </a:rPr>
                        <a:t>Operational and Ethical Controls</a:t>
                      </a:r>
                      <a:endParaRPr lang="en-US" sz="1400" dirty="0">
                        <a:effectLst/>
                        <a:latin typeface="Calibri"/>
                        <a:ea typeface="Calibri"/>
                        <a:cs typeface="Times New Roman"/>
                      </a:endParaRPr>
                    </a:p>
                  </a:txBody>
                  <a:tcPr marL="0" marR="0" marT="0" marB="0" anchor="ctr"/>
                </a:tc>
                <a:tc>
                  <a:txBody>
                    <a:bodyPr/>
                    <a:lstStyle/>
                    <a:p>
                      <a:pPr marL="38100" marR="38100" algn="ctr">
                        <a:lnSpc>
                          <a:spcPts val="1600"/>
                        </a:lnSpc>
                        <a:spcBef>
                          <a:spcPts val="0"/>
                        </a:spcBef>
                        <a:spcAft>
                          <a:spcPts val="0"/>
                        </a:spcAft>
                      </a:pPr>
                      <a:r>
                        <a:rPr lang="en-US" sz="1400">
                          <a:effectLst/>
                        </a:rPr>
                        <a:t>.612</a:t>
                      </a:r>
                      <a:endParaRPr lang="en-US" sz="1400">
                        <a:effectLst/>
                        <a:latin typeface="Calibri"/>
                        <a:ea typeface="Calibri"/>
                        <a:cs typeface="Times New Roman"/>
                      </a:endParaRPr>
                    </a:p>
                  </a:txBody>
                  <a:tcPr marL="0" marR="0" marT="0" marB="0" anchor="ctr"/>
                </a:tc>
                <a:tc>
                  <a:txBody>
                    <a:bodyPr/>
                    <a:lstStyle/>
                    <a:p>
                      <a:pPr marL="38100" marR="38100" algn="ctr">
                        <a:lnSpc>
                          <a:spcPts val="1600"/>
                        </a:lnSpc>
                        <a:spcBef>
                          <a:spcPts val="0"/>
                        </a:spcBef>
                        <a:spcAft>
                          <a:spcPts val="0"/>
                        </a:spcAft>
                      </a:pPr>
                      <a:r>
                        <a:rPr lang="en-US" sz="1400">
                          <a:effectLst/>
                        </a:rPr>
                        <a:t>.723</a:t>
                      </a:r>
                      <a:endParaRPr lang="en-US" sz="1400">
                        <a:effectLst/>
                        <a:latin typeface="Calibri"/>
                        <a:ea typeface="Calibri"/>
                        <a:cs typeface="Times New Roman"/>
                      </a:endParaRPr>
                    </a:p>
                  </a:txBody>
                  <a:tcPr marL="0" marR="0" marT="0" marB="0" anchor="ctr"/>
                </a:tc>
              </a:tr>
              <a:tr h="533400">
                <a:tc>
                  <a:txBody>
                    <a:bodyPr/>
                    <a:lstStyle/>
                    <a:p>
                      <a:pPr marL="38100" marR="38100">
                        <a:lnSpc>
                          <a:spcPts val="1600"/>
                        </a:lnSpc>
                        <a:spcBef>
                          <a:spcPts val="0"/>
                        </a:spcBef>
                        <a:spcAft>
                          <a:spcPts val="0"/>
                        </a:spcAft>
                      </a:pPr>
                      <a:r>
                        <a:rPr lang="en-US" sz="1400">
                          <a:effectLst/>
                        </a:rPr>
                        <a:t>Board performance and compensation</a:t>
                      </a:r>
                      <a:endParaRPr lang="en-US" sz="1400">
                        <a:effectLst/>
                        <a:latin typeface="Calibri"/>
                        <a:ea typeface="Calibri"/>
                        <a:cs typeface="Times New Roman"/>
                      </a:endParaRPr>
                    </a:p>
                  </a:txBody>
                  <a:tcPr marL="0" marR="0" marT="0" marB="0" anchor="ctr"/>
                </a:tc>
                <a:tc>
                  <a:txBody>
                    <a:bodyPr/>
                    <a:lstStyle/>
                    <a:p>
                      <a:pPr marL="38100" marR="38100" algn="ctr">
                        <a:lnSpc>
                          <a:spcPts val="1600"/>
                        </a:lnSpc>
                        <a:spcBef>
                          <a:spcPts val="0"/>
                        </a:spcBef>
                        <a:spcAft>
                          <a:spcPts val="0"/>
                        </a:spcAft>
                      </a:pPr>
                      <a:r>
                        <a:rPr lang="en-US" sz="1400" dirty="0">
                          <a:effectLst/>
                        </a:rPr>
                        <a:t>.278</a:t>
                      </a:r>
                      <a:endParaRPr lang="en-US" sz="1400" dirty="0">
                        <a:effectLst/>
                        <a:latin typeface="Calibri"/>
                        <a:ea typeface="Calibri"/>
                        <a:cs typeface="Times New Roman"/>
                      </a:endParaRPr>
                    </a:p>
                  </a:txBody>
                  <a:tcPr marL="0" marR="0" marT="0" marB="0" anchor="ctr"/>
                </a:tc>
                <a:tc>
                  <a:txBody>
                    <a:bodyPr/>
                    <a:lstStyle/>
                    <a:p>
                      <a:pPr marL="38100" marR="38100" algn="ctr">
                        <a:lnSpc>
                          <a:spcPts val="1600"/>
                        </a:lnSpc>
                        <a:spcBef>
                          <a:spcPts val="0"/>
                        </a:spcBef>
                        <a:spcAft>
                          <a:spcPts val="0"/>
                        </a:spcAft>
                      </a:pPr>
                      <a:r>
                        <a:rPr lang="en-US" sz="1400">
                          <a:effectLst/>
                        </a:rPr>
                        <a:t>.785</a:t>
                      </a:r>
                      <a:endParaRPr lang="en-US" sz="1400">
                        <a:effectLst/>
                        <a:latin typeface="Calibri"/>
                        <a:ea typeface="Calibri"/>
                        <a:cs typeface="Times New Roman"/>
                      </a:endParaRPr>
                    </a:p>
                  </a:txBody>
                  <a:tcPr marL="0" marR="0" marT="0" marB="0" anchor="ctr"/>
                </a:tc>
              </a:tr>
              <a:tr h="533400">
                <a:tc>
                  <a:txBody>
                    <a:bodyPr/>
                    <a:lstStyle/>
                    <a:p>
                      <a:pPr marL="38100" marR="38100">
                        <a:lnSpc>
                          <a:spcPts val="1600"/>
                        </a:lnSpc>
                        <a:spcBef>
                          <a:spcPts val="0"/>
                        </a:spcBef>
                        <a:spcAft>
                          <a:spcPts val="0"/>
                        </a:spcAft>
                      </a:pPr>
                      <a:r>
                        <a:rPr lang="en-US" sz="1400" dirty="0">
                          <a:effectLst/>
                        </a:rPr>
                        <a:t>Risk Management</a:t>
                      </a:r>
                      <a:endParaRPr lang="en-US" sz="1400" dirty="0">
                        <a:effectLst/>
                        <a:latin typeface="Calibri"/>
                        <a:ea typeface="Calibri"/>
                        <a:cs typeface="Times New Roman"/>
                      </a:endParaRPr>
                    </a:p>
                  </a:txBody>
                  <a:tcPr marL="0" marR="0" marT="0" marB="0" anchor="ctr"/>
                </a:tc>
                <a:tc>
                  <a:txBody>
                    <a:bodyPr/>
                    <a:lstStyle/>
                    <a:p>
                      <a:pPr marL="38100" marR="38100" algn="ctr">
                        <a:lnSpc>
                          <a:spcPts val="1600"/>
                        </a:lnSpc>
                        <a:spcBef>
                          <a:spcPts val="0"/>
                        </a:spcBef>
                        <a:spcAft>
                          <a:spcPts val="0"/>
                        </a:spcAft>
                      </a:pPr>
                      <a:r>
                        <a:rPr lang="en-US" sz="1400">
                          <a:effectLst/>
                        </a:rPr>
                        <a:t>.485</a:t>
                      </a:r>
                      <a:endParaRPr lang="en-US" sz="1400">
                        <a:effectLst/>
                        <a:latin typeface="Calibri"/>
                        <a:ea typeface="Calibri"/>
                        <a:cs typeface="Times New Roman"/>
                      </a:endParaRPr>
                    </a:p>
                  </a:txBody>
                  <a:tcPr marL="0" marR="0" marT="0" marB="0" anchor="ctr"/>
                </a:tc>
                <a:tc>
                  <a:txBody>
                    <a:bodyPr/>
                    <a:lstStyle/>
                    <a:p>
                      <a:pPr marL="38100" marR="38100" algn="ctr">
                        <a:lnSpc>
                          <a:spcPts val="1600"/>
                        </a:lnSpc>
                        <a:spcBef>
                          <a:spcPts val="0"/>
                        </a:spcBef>
                        <a:spcAft>
                          <a:spcPts val="0"/>
                        </a:spcAft>
                      </a:pPr>
                      <a:r>
                        <a:rPr lang="en-US" sz="1400">
                          <a:effectLst/>
                        </a:rPr>
                        <a:t>.753</a:t>
                      </a:r>
                      <a:endParaRPr lang="en-US" sz="1400">
                        <a:effectLst/>
                        <a:latin typeface="Calibri"/>
                        <a:ea typeface="Calibri"/>
                        <a:cs typeface="Times New Roman"/>
                      </a:endParaRPr>
                    </a:p>
                  </a:txBody>
                  <a:tcPr marL="0" marR="0" marT="0" marB="0" anchor="ctr"/>
                </a:tc>
              </a:tr>
              <a:tr h="533400">
                <a:tc>
                  <a:txBody>
                    <a:bodyPr/>
                    <a:lstStyle/>
                    <a:p>
                      <a:pPr marL="38100" marR="38100">
                        <a:lnSpc>
                          <a:spcPts val="1600"/>
                        </a:lnSpc>
                        <a:spcBef>
                          <a:spcPts val="0"/>
                        </a:spcBef>
                        <a:spcAft>
                          <a:spcPts val="0"/>
                        </a:spcAft>
                      </a:pPr>
                      <a:r>
                        <a:rPr lang="en-US" sz="1400">
                          <a:effectLst/>
                        </a:rPr>
                        <a:t>Overall Cronbanch’s Alpha </a:t>
                      </a:r>
                      <a:endParaRPr lang="en-US" sz="1400">
                        <a:effectLst/>
                        <a:latin typeface="Calibri"/>
                        <a:ea typeface="Calibri"/>
                        <a:cs typeface="Times New Roman"/>
                      </a:endParaRPr>
                    </a:p>
                  </a:txBody>
                  <a:tcPr marL="0" marR="0" marT="0" marB="0" anchor="ctr"/>
                </a:tc>
                <a:tc>
                  <a:txBody>
                    <a:bodyPr/>
                    <a:lstStyle/>
                    <a:p>
                      <a:pPr marL="38100" marR="38100" algn="ctr">
                        <a:lnSpc>
                          <a:spcPts val="1600"/>
                        </a:lnSpc>
                        <a:spcBef>
                          <a:spcPts val="0"/>
                        </a:spcBef>
                        <a:spcAft>
                          <a:spcPts val="0"/>
                        </a:spcAft>
                      </a:pPr>
                      <a:r>
                        <a:rPr lang="en-US" sz="1400">
                          <a:effectLst/>
                        </a:rPr>
                        <a:t> </a:t>
                      </a:r>
                      <a:endParaRPr lang="en-US" sz="1400">
                        <a:effectLst/>
                        <a:latin typeface="Calibri"/>
                        <a:ea typeface="Calibri"/>
                        <a:cs typeface="Times New Roman"/>
                      </a:endParaRPr>
                    </a:p>
                  </a:txBody>
                  <a:tcPr marL="0" marR="0" marT="0" marB="0" anchor="ctr"/>
                </a:tc>
                <a:tc>
                  <a:txBody>
                    <a:bodyPr/>
                    <a:lstStyle/>
                    <a:p>
                      <a:pPr marL="38100" marR="38100" algn="ctr">
                        <a:lnSpc>
                          <a:spcPts val="1600"/>
                        </a:lnSpc>
                        <a:spcBef>
                          <a:spcPts val="0"/>
                        </a:spcBef>
                        <a:spcAft>
                          <a:spcPts val="0"/>
                        </a:spcAft>
                      </a:pPr>
                      <a:r>
                        <a:rPr lang="en-US" sz="1400" dirty="0">
                          <a:effectLst/>
                        </a:rPr>
                        <a:t>0.772</a:t>
                      </a:r>
                      <a:endParaRPr lang="en-US" sz="1400" dirty="0">
                        <a:effectLst/>
                        <a:latin typeface="Calibri"/>
                        <a:ea typeface="Calibri"/>
                        <a:cs typeface="Times New Roman"/>
                      </a:endParaRPr>
                    </a:p>
                  </a:txBody>
                  <a:tcPr marL="0" marR="0" marT="0" marB="0" anchor="ctr"/>
                </a:tc>
              </a:tr>
            </a:tbl>
          </a:graphicData>
        </a:graphic>
      </p:graphicFrame>
      <p:sp>
        <p:nvSpPr>
          <p:cNvPr id="2" name="Title 1"/>
          <p:cNvSpPr>
            <a:spLocks noGrp="1"/>
          </p:cNvSpPr>
          <p:nvPr>
            <p:ph type="title"/>
          </p:nvPr>
        </p:nvSpPr>
        <p:spPr>
          <a:xfrm>
            <a:off x="609480" y="246047"/>
            <a:ext cx="9753720" cy="1231106"/>
          </a:xfrm>
        </p:spPr>
        <p:txBody>
          <a:bodyPr/>
          <a:lstStyle/>
          <a:p>
            <a:pPr algn="ctr"/>
            <a:r>
              <a:rPr lang="en-US" sz="4000" b="1" dirty="0">
                <a:latin typeface="+mj-lt"/>
              </a:rPr>
              <a:t>Reliability Test using </a:t>
            </a:r>
            <a:r>
              <a:rPr lang="en-US" sz="4000" b="1" dirty="0" err="1">
                <a:latin typeface="+mj-lt"/>
              </a:rPr>
              <a:t>Cronbach’s</a:t>
            </a:r>
            <a:r>
              <a:rPr lang="en-US" sz="4000" b="1" dirty="0">
                <a:latin typeface="+mj-lt"/>
              </a:rPr>
              <a:t> Alpha Coefficient</a:t>
            </a:r>
            <a:endParaRPr lang="en-US" sz="4000" dirty="0">
              <a:latin typeface="+mj-lt"/>
            </a:endParaRPr>
          </a:p>
        </p:txBody>
      </p:sp>
    </p:spTree>
    <p:extLst>
      <p:ext uri="{BB962C8B-B14F-4D97-AF65-F5344CB8AC3E}">
        <p14:creationId xmlns:p14="http://schemas.microsoft.com/office/powerpoint/2010/main" val="3002357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Subtitle 3"/>
              <p:cNvSpPr>
                <a:spLocks noGrp="1"/>
              </p:cNvSpPr>
              <p:nvPr>
                <p:ph type="subTitle"/>
              </p:nvPr>
            </p:nvSpPr>
            <p:spPr>
              <a:xfrm>
                <a:off x="838200" y="1981200"/>
                <a:ext cx="11201400" cy="4343400"/>
              </a:xfrm>
            </p:spPr>
            <p:txBody>
              <a:bodyPr/>
              <a:lstStyle/>
              <a:p>
                <a:pPr marL="457200" indent="-457200" algn="just">
                  <a:buClr>
                    <a:srgbClr val="00B0F0"/>
                  </a:buClr>
                  <a:buFontTx/>
                  <a:buBlip>
                    <a:blip r:embed="rId2"/>
                  </a:buBlip>
                  <a:defRPr/>
                </a:pPr>
                <a:r>
                  <a:rPr lang="en-US" sz="2300" dirty="0" smtClean="0">
                    <a:latin typeface="+mj-lt"/>
                  </a:rPr>
                  <a:t>To </a:t>
                </a:r>
                <a:r>
                  <a:rPr lang="en-US" sz="2300" dirty="0">
                    <a:latin typeface="+mj-lt"/>
                  </a:rPr>
                  <a:t>test the hypothesis, the relationship between corporate governance practices and profitability was considered. The model used for the purpose of the study is</a:t>
                </a:r>
                <a:r>
                  <a:rPr lang="en-US" sz="2300" dirty="0" smtClean="0">
                    <a:latin typeface="+mj-lt"/>
                  </a:rPr>
                  <a:t>:</a:t>
                </a:r>
              </a:p>
              <a:p>
                <a:pPr algn="just">
                  <a:buClr>
                    <a:srgbClr val="00B0F0"/>
                  </a:buClr>
                  <a:defRPr/>
                </a:pPr>
                <a:endParaRPr lang="en-US" sz="2300" dirty="0" smtClean="0">
                  <a:latin typeface="+mj-lt"/>
                </a:endParaRPr>
              </a:p>
              <a:p>
                <a:pPr algn="just">
                  <a:buClr>
                    <a:srgbClr val="00B0F0"/>
                  </a:buClr>
                  <a:defRPr/>
                </a:pPr>
                <a14:m>
                  <m:oMathPara xmlns:m="http://schemas.openxmlformats.org/officeDocument/2006/math">
                    <m:oMathParaPr>
                      <m:jc m:val="centerGroup"/>
                    </m:oMathParaPr>
                    <m:oMath xmlns:m="http://schemas.openxmlformats.org/officeDocument/2006/math">
                      <m:r>
                        <a:rPr lang="en-US" sz="2300" b="0" i="1" smtClean="0">
                          <a:latin typeface="Cambria Math"/>
                        </a:rPr>
                        <m:t>𝑃</m:t>
                      </m:r>
                      <m:r>
                        <a:rPr lang="en-US" sz="2300" b="0" i="1" smtClean="0">
                          <a:latin typeface="Cambria Math"/>
                        </a:rPr>
                        <m:t>=</m:t>
                      </m:r>
                      <m:r>
                        <m:rPr>
                          <m:sty m:val="p"/>
                        </m:rPr>
                        <a:rPr lang="el-GR" sz="2300" b="0" i="1" smtClean="0">
                          <a:latin typeface="Cambria Math"/>
                        </a:rPr>
                        <m:t>β</m:t>
                      </m:r>
                      <m:r>
                        <a:rPr lang="en-US" sz="2300" b="0" i="1" baseline="-25000" smtClean="0">
                          <a:latin typeface="Cambria Math"/>
                        </a:rPr>
                        <m:t>0</m:t>
                      </m:r>
                      <m:r>
                        <a:rPr lang="en-US" sz="2300" b="0" i="1" smtClean="0">
                          <a:latin typeface="Cambria Math"/>
                        </a:rPr>
                        <m:t>+</m:t>
                      </m:r>
                      <m:r>
                        <m:rPr>
                          <m:sty m:val="p"/>
                        </m:rPr>
                        <a:rPr lang="el-GR" sz="2300" b="0" i="1" smtClean="0">
                          <a:latin typeface="Cambria Math"/>
                        </a:rPr>
                        <m:t>β</m:t>
                      </m:r>
                      <m:r>
                        <a:rPr lang="en-US" sz="2300" b="0" i="1" baseline="-25000" smtClean="0">
                          <a:latin typeface="Cambria Math"/>
                        </a:rPr>
                        <m:t>1</m:t>
                      </m:r>
                      <m:r>
                        <a:rPr lang="en-US" sz="2300" b="0" i="1" smtClean="0">
                          <a:latin typeface="Cambria Math"/>
                        </a:rPr>
                        <m:t>𝑄</m:t>
                      </m:r>
                      <m:r>
                        <m:rPr>
                          <m:sty m:val="p"/>
                        </m:rPr>
                        <a:rPr lang="el-GR" sz="2300" b="0" i="1" smtClean="0">
                          <a:latin typeface="Cambria Math"/>
                        </a:rPr>
                        <m:t>β</m:t>
                      </m:r>
                      <m:r>
                        <a:rPr lang="en-US" sz="2300" b="0" i="1" smtClean="0">
                          <a:latin typeface="Cambria Math"/>
                        </a:rPr>
                        <m:t>+</m:t>
                      </m:r>
                      <m:r>
                        <m:rPr>
                          <m:sty m:val="p"/>
                        </m:rPr>
                        <a:rPr lang="el-GR" sz="2300" i="1">
                          <a:latin typeface="Cambria Math"/>
                        </a:rPr>
                        <m:t>β</m:t>
                      </m:r>
                      <m:r>
                        <a:rPr lang="en-US" sz="2300" b="0" i="1" baseline="-25000" smtClean="0">
                          <a:latin typeface="Cambria Math"/>
                        </a:rPr>
                        <m:t>2</m:t>
                      </m:r>
                      <m:r>
                        <a:rPr lang="en-US" sz="2300" b="0" i="1" smtClean="0">
                          <a:latin typeface="Cambria Math"/>
                        </a:rPr>
                        <m:t>𝑅𝐷</m:t>
                      </m:r>
                      <m:r>
                        <a:rPr lang="en-US" sz="2300" b="0" i="1" smtClean="0">
                          <a:latin typeface="Cambria Math"/>
                        </a:rPr>
                        <m:t>+</m:t>
                      </m:r>
                      <m:r>
                        <m:rPr>
                          <m:sty m:val="p"/>
                        </m:rPr>
                        <a:rPr lang="el-GR" sz="2300" i="1">
                          <a:latin typeface="Cambria Math"/>
                        </a:rPr>
                        <m:t>β</m:t>
                      </m:r>
                      <m:r>
                        <a:rPr lang="en-US" sz="2300" i="1" baseline="-25000" smtClean="0">
                          <a:latin typeface="Cambria Math"/>
                        </a:rPr>
                        <m:t>3</m:t>
                      </m:r>
                      <m:r>
                        <a:rPr lang="en-US" sz="2300" b="0" i="1" smtClean="0">
                          <a:latin typeface="Cambria Math"/>
                        </a:rPr>
                        <m:t>𝑂𝐸</m:t>
                      </m:r>
                      <m:r>
                        <a:rPr lang="en-US" sz="2300" b="0" i="1" smtClean="0">
                          <a:latin typeface="Cambria Math"/>
                        </a:rPr>
                        <m:t>+</m:t>
                      </m:r>
                      <m:r>
                        <m:rPr>
                          <m:sty m:val="p"/>
                        </m:rPr>
                        <a:rPr lang="el-GR" sz="2300" i="1">
                          <a:latin typeface="Cambria Math"/>
                        </a:rPr>
                        <m:t>β</m:t>
                      </m:r>
                      <m:r>
                        <a:rPr lang="en-US" sz="2300" b="0" i="1" baseline="-25000" smtClean="0">
                          <a:latin typeface="Cambria Math"/>
                        </a:rPr>
                        <m:t>4</m:t>
                      </m:r>
                      <m:r>
                        <a:rPr lang="en-US" sz="2300" b="0" i="1" smtClean="0">
                          <a:latin typeface="Cambria Math"/>
                        </a:rPr>
                        <m:t>𝐵𝑃</m:t>
                      </m:r>
                      <m:r>
                        <a:rPr lang="en-US" sz="2300" b="0" i="1" smtClean="0">
                          <a:latin typeface="Cambria Math"/>
                        </a:rPr>
                        <m:t>+</m:t>
                      </m:r>
                      <m:r>
                        <m:rPr>
                          <m:sty m:val="p"/>
                        </m:rPr>
                        <a:rPr lang="el-GR" sz="2300" i="1">
                          <a:latin typeface="Cambria Math"/>
                        </a:rPr>
                        <m:t>β</m:t>
                      </m:r>
                      <m:r>
                        <a:rPr lang="en-US" sz="2300" b="0" i="1" baseline="-25000" smtClean="0">
                          <a:latin typeface="Cambria Math"/>
                        </a:rPr>
                        <m:t>5</m:t>
                      </m:r>
                      <m:r>
                        <a:rPr lang="en-US" sz="2300" b="0" i="1" smtClean="0">
                          <a:latin typeface="Cambria Math"/>
                        </a:rPr>
                        <m:t>𝑅𝑀</m:t>
                      </m:r>
                      <m:r>
                        <a:rPr lang="en-US" sz="2300" b="0" i="1" smtClean="0">
                          <a:latin typeface="Cambria Math"/>
                        </a:rPr>
                        <m:t>+ … µ</m:t>
                      </m:r>
                    </m:oMath>
                  </m:oMathPara>
                </a14:m>
                <a:endParaRPr lang="en-US" sz="2300" dirty="0" smtClean="0">
                  <a:latin typeface="+mj-lt"/>
                </a:endParaRPr>
              </a:p>
              <a:p>
                <a:pPr algn="just">
                  <a:buClr>
                    <a:srgbClr val="00B0F0"/>
                  </a:buClr>
                  <a:defRPr/>
                </a:pPr>
                <a:endParaRPr lang="en-US" sz="2300" dirty="0" smtClean="0">
                  <a:latin typeface="+mj-lt"/>
                </a:endParaRPr>
              </a:p>
              <a:p>
                <a:pPr algn="just">
                  <a:buClr>
                    <a:srgbClr val="00B0F0"/>
                  </a:buClr>
                  <a:defRPr/>
                </a:pPr>
                <a:endParaRPr lang="en-US" sz="2300" dirty="0" smtClean="0">
                  <a:latin typeface="+mj-lt"/>
                </a:endParaRPr>
              </a:p>
              <a:p>
                <a:pPr algn="just">
                  <a:buClr>
                    <a:srgbClr val="00B0F0"/>
                  </a:buClr>
                  <a:defRPr/>
                </a:pPr>
                <a:r>
                  <a:rPr lang="en-US" sz="2300" dirty="0" smtClean="0">
                    <a:latin typeface="+mj-lt"/>
                  </a:rPr>
                  <a:t>Where</a:t>
                </a:r>
                <a:r>
                  <a:rPr lang="en-US" sz="2300" dirty="0">
                    <a:latin typeface="+mj-lt"/>
                  </a:rPr>
                  <a:t>: P= Profitability measured by Net Interest Margin, Return on Equity and Return on Assets</a:t>
                </a:r>
              </a:p>
              <a:p>
                <a:pPr algn="just"/>
                <a:r>
                  <a:rPr lang="en-US" sz="2300" dirty="0">
                    <a:latin typeface="+mj-lt"/>
                  </a:rPr>
                  <a:t> </a:t>
                </a:r>
                <a14:m>
                  <m:oMath xmlns:m="http://schemas.openxmlformats.org/officeDocument/2006/math">
                    <m:r>
                      <a:rPr lang="el-GR" sz="2300" i="1" smtClean="0">
                        <a:latin typeface="Cambria Math"/>
                      </a:rPr>
                      <m:t>𝛽</m:t>
                    </m:r>
                    <m:r>
                      <a:rPr lang="en-US" sz="2300" b="0" i="1" baseline="-25000" smtClean="0">
                        <a:latin typeface="Cambria Math"/>
                      </a:rPr>
                      <m:t>0</m:t>
                    </m:r>
                  </m:oMath>
                </a14:m>
                <a:r>
                  <a:rPr lang="en-US" sz="2300" dirty="0">
                    <a:latin typeface="+mj-lt"/>
                  </a:rPr>
                  <a:t>= Regression Coefficients </a:t>
                </a:r>
              </a:p>
              <a:p>
                <a:pPr algn="just"/>
                <a14:m>
                  <m:oMath xmlns:m="http://schemas.openxmlformats.org/officeDocument/2006/math">
                    <m:r>
                      <a:rPr lang="en-US" sz="2300" b="0" i="1" smtClean="0">
                        <a:latin typeface="Cambria Math"/>
                      </a:rPr>
                      <m:t>𝑄</m:t>
                    </m:r>
                    <m:r>
                      <a:rPr lang="el-GR" sz="2300" i="1" smtClean="0">
                        <a:latin typeface="Cambria Math"/>
                      </a:rPr>
                      <m:t>𝛽</m:t>
                    </m:r>
                    <m:r>
                      <a:rPr lang="el-GR" sz="2300" i="1" smtClean="0">
                        <a:latin typeface="Cambria Math"/>
                      </a:rPr>
                      <m:t> </m:t>
                    </m:r>
                  </m:oMath>
                </a14:m>
                <a:r>
                  <a:rPr lang="en-US" sz="2300" dirty="0">
                    <a:latin typeface="+mj-lt"/>
                  </a:rPr>
                  <a:t>= Qualification of Board of Directors</a:t>
                </a:r>
              </a:p>
              <a:p>
                <a:pPr algn="just"/>
                <a14:m>
                  <m:oMath xmlns:m="http://schemas.openxmlformats.org/officeDocument/2006/math">
                    <m:r>
                      <a:rPr lang="en-US" sz="2300" b="0" i="1" smtClean="0">
                        <a:latin typeface="Cambria Math"/>
                      </a:rPr>
                      <m:t>𝑅𝐷</m:t>
                    </m:r>
                  </m:oMath>
                </a14:m>
                <a:r>
                  <a:rPr lang="en-US" sz="2300" dirty="0" smtClean="0">
                    <a:latin typeface="+mj-lt"/>
                  </a:rPr>
                  <a:t>= </a:t>
                </a:r>
                <a:r>
                  <a:rPr lang="en-US" sz="2300" dirty="0">
                    <a:latin typeface="+mj-lt"/>
                  </a:rPr>
                  <a:t>Role Definition</a:t>
                </a:r>
              </a:p>
              <a:p>
                <a:pPr algn="just"/>
                <a14:m>
                  <m:oMath xmlns:m="http://schemas.openxmlformats.org/officeDocument/2006/math">
                    <m:r>
                      <a:rPr lang="en-US" sz="2300" b="0" i="1" smtClean="0">
                        <a:latin typeface="Cambria Math"/>
                      </a:rPr>
                      <m:t>𝑂𝐸</m:t>
                    </m:r>
                  </m:oMath>
                </a14:m>
                <a:r>
                  <a:rPr lang="en-US" sz="2300" dirty="0" smtClean="0">
                    <a:latin typeface="+mj-lt"/>
                  </a:rPr>
                  <a:t>=</a:t>
                </a:r>
                <a:r>
                  <a:rPr lang="en-US" sz="2300" dirty="0">
                    <a:latin typeface="+mj-lt"/>
                  </a:rPr>
                  <a:t>Operational and Ethical Controls</a:t>
                </a:r>
              </a:p>
              <a:p>
                <a:pPr algn="just"/>
                <a14:m>
                  <m:oMath xmlns:m="http://schemas.openxmlformats.org/officeDocument/2006/math">
                    <m:r>
                      <a:rPr lang="en-US" sz="2300" b="0" i="1" smtClean="0">
                        <a:latin typeface="Cambria Math"/>
                      </a:rPr>
                      <m:t>𝐵𝑃</m:t>
                    </m:r>
                  </m:oMath>
                </a14:m>
                <a:r>
                  <a:rPr lang="en-US" sz="2300" dirty="0" smtClean="0">
                    <a:latin typeface="+mj-lt"/>
                  </a:rPr>
                  <a:t>= </a:t>
                </a:r>
                <a:r>
                  <a:rPr lang="en-US" sz="2300" dirty="0">
                    <a:latin typeface="+mj-lt"/>
                  </a:rPr>
                  <a:t>Board Performance and Compensation</a:t>
                </a:r>
              </a:p>
              <a:p>
                <a:pPr algn="just"/>
                <a14:m>
                  <m:oMath xmlns:m="http://schemas.openxmlformats.org/officeDocument/2006/math">
                    <m:r>
                      <a:rPr lang="en-US" sz="2300" b="0" i="1" smtClean="0">
                        <a:latin typeface="Cambria Math"/>
                      </a:rPr>
                      <m:t>𝑅𝑀</m:t>
                    </m:r>
                  </m:oMath>
                </a14:m>
                <a:r>
                  <a:rPr lang="en-US" sz="2300" dirty="0" smtClean="0">
                    <a:latin typeface="+mj-lt"/>
                  </a:rPr>
                  <a:t>= </a:t>
                </a:r>
                <a:r>
                  <a:rPr lang="en-US" sz="2300" dirty="0">
                    <a:latin typeface="+mj-lt"/>
                  </a:rPr>
                  <a:t>Risk Management</a:t>
                </a:r>
              </a:p>
              <a:p>
                <a:pPr algn="just"/>
                <a:r>
                  <a:rPr lang="en-US" sz="2300" dirty="0" smtClean="0">
                    <a:latin typeface="+mj-lt"/>
                    <a:cs typeface="Times New Roman"/>
                  </a:rPr>
                  <a:t>µ</a:t>
                </a:r>
                <a:r>
                  <a:rPr lang="en-US" sz="2300" dirty="0" smtClean="0">
                    <a:latin typeface="+mj-lt"/>
                  </a:rPr>
                  <a:t>= </a:t>
                </a:r>
                <a:r>
                  <a:rPr lang="en-US" sz="2300" dirty="0">
                    <a:latin typeface="+mj-lt"/>
                  </a:rPr>
                  <a:t>Stochastic error term</a:t>
                </a:r>
              </a:p>
              <a:p>
                <a:pPr algn="just"/>
                <a:endParaRPr lang="en-US" sz="2300" dirty="0">
                  <a:latin typeface="+mj-lt"/>
                </a:endParaRPr>
              </a:p>
            </p:txBody>
          </p:sp>
        </mc:Choice>
        <mc:Fallback>
          <p:sp>
            <p:nvSpPr>
              <p:cNvPr id="4" name="Subtitle 3"/>
              <p:cNvSpPr>
                <a:spLocks noGrp="1" noRot="1" noChangeAspect="1" noMove="1" noResize="1" noEditPoints="1" noAdjustHandles="1" noChangeArrowheads="1" noChangeShapeType="1" noTextEdit="1"/>
              </p:cNvSpPr>
              <p:nvPr>
                <p:ph type="subTitle"/>
              </p:nvPr>
            </p:nvSpPr>
            <p:spPr>
              <a:xfrm>
                <a:off x="838200" y="1981200"/>
                <a:ext cx="11201400" cy="4343400"/>
              </a:xfrm>
              <a:blipFill rotWithShape="1">
                <a:blip r:embed="rId3"/>
                <a:stretch>
                  <a:fillRect l="-1633" t="-16550" r="-2341" b="-18654"/>
                </a:stretch>
              </a:blipFill>
            </p:spPr>
            <p:txBody>
              <a:bodyPr/>
              <a:lstStyle/>
              <a:p>
                <a:r>
                  <a:rPr lang="en-US">
                    <a:noFill/>
                  </a:rPr>
                  <a:t> </a:t>
                </a:r>
              </a:p>
            </p:txBody>
          </p:sp>
        </mc:Fallback>
      </mc:AlternateContent>
      <p:sp>
        <p:nvSpPr>
          <p:cNvPr id="2" name="Title 1"/>
          <p:cNvSpPr>
            <a:spLocks noGrp="1"/>
          </p:cNvSpPr>
          <p:nvPr>
            <p:ph type="title"/>
          </p:nvPr>
        </p:nvSpPr>
        <p:spPr>
          <a:xfrm>
            <a:off x="990600" y="29469"/>
            <a:ext cx="10591320" cy="2031325"/>
          </a:xfrm>
        </p:spPr>
        <p:txBody>
          <a:bodyPr/>
          <a:lstStyle/>
          <a:p>
            <a:pPr algn="ctr"/>
            <a:r>
              <a:rPr lang="en-US" sz="4400" b="1" dirty="0"/>
              <a:t>Model </a:t>
            </a:r>
            <a:r>
              <a:rPr lang="en-US" sz="4000" b="1" dirty="0"/>
              <a:t>Specification</a:t>
            </a:r>
            <a:r>
              <a:rPr lang="en-US" sz="4400" b="1" dirty="0"/>
              <a:t> and Variable Definition</a:t>
            </a:r>
            <a:r>
              <a:rPr lang="en-US" sz="4400" dirty="0"/>
              <a:t/>
            </a:r>
            <a:br>
              <a:rPr lang="en-US" sz="4400" dirty="0"/>
            </a:br>
            <a:endParaRPr lang="en-US" sz="4400" dirty="0"/>
          </a:p>
        </p:txBody>
      </p:sp>
    </p:spTree>
    <p:extLst>
      <p:ext uri="{BB962C8B-B14F-4D97-AF65-F5344CB8AC3E}">
        <p14:creationId xmlns:p14="http://schemas.microsoft.com/office/powerpoint/2010/main" val="3318726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80" y="538223"/>
            <a:ext cx="10972440" cy="615553"/>
          </a:xfrm>
        </p:spPr>
        <p:txBody>
          <a:bodyPr/>
          <a:lstStyle/>
          <a:p>
            <a:pPr algn="ctr"/>
            <a:r>
              <a:rPr lang="en-US" sz="4000" b="1" dirty="0">
                <a:latin typeface="+mj-lt"/>
              </a:rPr>
              <a:t>Response Return Rate</a:t>
            </a:r>
            <a:endParaRPr lang="en-US" sz="4000" dirty="0">
              <a:latin typeface="+mj-lt"/>
            </a:endParaRPr>
          </a:p>
        </p:txBody>
      </p:sp>
      <p:graphicFrame>
        <p:nvGraphicFramePr>
          <p:cNvPr id="5" name="Table 4"/>
          <p:cNvGraphicFramePr>
            <a:graphicFrameLocks noGrp="1"/>
          </p:cNvGraphicFramePr>
          <p:nvPr>
            <p:extLst>
              <p:ext uri="{D42A27DB-BD31-4B8C-83A1-F6EECF244321}">
                <p14:modId xmlns:p14="http://schemas.microsoft.com/office/powerpoint/2010/main" val="789807093"/>
              </p:ext>
            </p:extLst>
          </p:nvPr>
        </p:nvGraphicFramePr>
        <p:xfrm>
          <a:off x="685800" y="1523995"/>
          <a:ext cx="11125200" cy="4419610"/>
        </p:xfrm>
        <a:graphic>
          <a:graphicData uri="http://schemas.openxmlformats.org/drawingml/2006/table">
            <a:tbl>
              <a:tblPr>
                <a:tableStyleId>{5C22544A-7EE6-4342-B048-85BDC9FD1C3A}</a:tableStyleId>
              </a:tblPr>
              <a:tblGrid>
                <a:gridCol w="5193612"/>
                <a:gridCol w="2535207"/>
                <a:gridCol w="3396381"/>
              </a:tblGrid>
              <a:tr h="339970">
                <a:tc>
                  <a:txBody>
                    <a:bodyPr/>
                    <a:lstStyle/>
                    <a:p>
                      <a:pPr marL="0" marR="0" algn="just">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0" marR="0" marT="0" marB="0"/>
                </a:tc>
                <a:tc>
                  <a:txBody>
                    <a:bodyPr/>
                    <a:lstStyle/>
                    <a:p>
                      <a:pPr marL="0" marR="0" algn="just">
                        <a:lnSpc>
                          <a:spcPct val="115000"/>
                        </a:lnSpc>
                        <a:spcBef>
                          <a:spcPts val="0"/>
                        </a:spcBef>
                        <a:spcAft>
                          <a:spcPts val="0"/>
                        </a:spcAft>
                      </a:pPr>
                      <a:r>
                        <a:rPr lang="en-US" sz="1400">
                          <a:effectLst/>
                        </a:rPr>
                        <a:t>Frequency</a:t>
                      </a:r>
                      <a:endParaRPr lang="en-US" sz="1400">
                        <a:effectLst/>
                        <a:latin typeface="Calibri"/>
                        <a:ea typeface="Calibri"/>
                        <a:cs typeface="Times New Roman"/>
                      </a:endParaRPr>
                    </a:p>
                  </a:txBody>
                  <a:tcPr marL="0" marR="0" marT="0" marB="0"/>
                </a:tc>
                <a:tc>
                  <a:txBody>
                    <a:bodyPr/>
                    <a:lstStyle/>
                    <a:p>
                      <a:pPr marL="0" marR="0" algn="just">
                        <a:lnSpc>
                          <a:spcPct val="115000"/>
                        </a:lnSpc>
                        <a:spcBef>
                          <a:spcPts val="0"/>
                        </a:spcBef>
                        <a:spcAft>
                          <a:spcPts val="0"/>
                        </a:spcAft>
                      </a:pPr>
                      <a:r>
                        <a:rPr lang="en-US" sz="1400">
                          <a:effectLst/>
                        </a:rPr>
                        <a:t>Percent</a:t>
                      </a:r>
                      <a:endParaRPr lang="en-US" sz="1400">
                        <a:effectLst/>
                        <a:latin typeface="Calibri"/>
                        <a:ea typeface="Calibri"/>
                        <a:cs typeface="Times New Roman"/>
                      </a:endParaRPr>
                    </a:p>
                  </a:txBody>
                  <a:tcPr marL="0" marR="0" marT="0" marB="0"/>
                </a:tc>
              </a:tr>
              <a:tr h="339970">
                <a:tc>
                  <a:txBody>
                    <a:bodyPr/>
                    <a:lstStyle/>
                    <a:p>
                      <a:pPr marL="0" marR="0" algn="just">
                        <a:lnSpc>
                          <a:spcPct val="115000"/>
                        </a:lnSpc>
                        <a:spcBef>
                          <a:spcPts val="0"/>
                        </a:spcBef>
                        <a:spcAft>
                          <a:spcPts val="0"/>
                        </a:spcAft>
                      </a:pPr>
                      <a:r>
                        <a:rPr lang="en-US" sz="1400">
                          <a:effectLst/>
                        </a:rPr>
                        <a:t>Bank of Africa</a:t>
                      </a:r>
                      <a:endParaRPr lang="en-US" sz="140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400">
                          <a:effectLst/>
                        </a:rPr>
                        <a:t>6</a:t>
                      </a:r>
                      <a:endParaRPr lang="en-US" sz="140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400">
                          <a:effectLst/>
                        </a:rPr>
                        <a:t>8.5</a:t>
                      </a:r>
                      <a:endParaRPr lang="en-US" sz="1400">
                        <a:effectLst/>
                        <a:latin typeface="Calibri"/>
                        <a:ea typeface="Calibri"/>
                        <a:cs typeface="Times New Roman"/>
                      </a:endParaRPr>
                    </a:p>
                  </a:txBody>
                  <a:tcPr marL="0" marR="0" marT="0" marB="0" anchor="ctr"/>
                </a:tc>
              </a:tr>
              <a:tr h="339970">
                <a:tc>
                  <a:txBody>
                    <a:bodyPr/>
                    <a:lstStyle/>
                    <a:p>
                      <a:pPr marL="0" marR="0" algn="just">
                        <a:lnSpc>
                          <a:spcPct val="115000"/>
                        </a:lnSpc>
                        <a:spcBef>
                          <a:spcPts val="0"/>
                        </a:spcBef>
                        <a:spcAft>
                          <a:spcPts val="0"/>
                        </a:spcAft>
                      </a:pPr>
                      <a:r>
                        <a:rPr lang="en-US" sz="1400" dirty="0">
                          <a:effectLst/>
                        </a:rPr>
                        <a:t>Barclays Bank</a:t>
                      </a:r>
                      <a:endParaRPr lang="en-US" sz="1400" dirty="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400">
                          <a:effectLst/>
                        </a:rPr>
                        <a:t>6</a:t>
                      </a:r>
                      <a:endParaRPr lang="en-US" sz="140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400">
                          <a:effectLst/>
                        </a:rPr>
                        <a:t>8.5</a:t>
                      </a:r>
                      <a:endParaRPr lang="en-US" sz="1400">
                        <a:effectLst/>
                        <a:latin typeface="Calibri"/>
                        <a:ea typeface="Calibri"/>
                        <a:cs typeface="Times New Roman"/>
                      </a:endParaRPr>
                    </a:p>
                  </a:txBody>
                  <a:tcPr marL="0" marR="0" marT="0" marB="0" anchor="ctr"/>
                </a:tc>
              </a:tr>
              <a:tr h="339970">
                <a:tc>
                  <a:txBody>
                    <a:bodyPr/>
                    <a:lstStyle/>
                    <a:p>
                      <a:pPr marL="0" marR="0" algn="just">
                        <a:lnSpc>
                          <a:spcPct val="115000"/>
                        </a:lnSpc>
                        <a:spcBef>
                          <a:spcPts val="0"/>
                        </a:spcBef>
                        <a:spcAft>
                          <a:spcPts val="0"/>
                        </a:spcAft>
                      </a:pPr>
                      <a:r>
                        <a:rPr lang="en-US" sz="1400">
                          <a:effectLst/>
                        </a:rPr>
                        <a:t>Cfc Stanbic Bank</a:t>
                      </a:r>
                      <a:endParaRPr lang="en-US" sz="140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400">
                          <a:effectLst/>
                        </a:rPr>
                        <a:t>6</a:t>
                      </a:r>
                      <a:endParaRPr lang="en-US" sz="140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400">
                          <a:effectLst/>
                        </a:rPr>
                        <a:t>8.5</a:t>
                      </a:r>
                      <a:endParaRPr lang="en-US" sz="1400">
                        <a:effectLst/>
                        <a:latin typeface="Calibri"/>
                        <a:ea typeface="Calibri"/>
                        <a:cs typeface="Times New Roman"/>
                      </a:endParaRPr>
                    </a:p>
                  </a:txBody>
                  <a:tcPr marL="0" marR="0" marT="0" marB="0" anchor="ctr"/>
                </a:tc>
              </a:tr>
              <a:tr h="339970">
                <a:tc>
                  <a:txBody>
                    <a:bodyPr/>
                    <a:lstStyle/>
                    <a:p>
                      <a:pPr marL="0" marR="0" algn="just">
                        <a:lnSpc>
                          <a:spcPct val="115000"/>
                        </a:lnSpc>
                        <a:spcBef>
                          <a:spcPts val="0"/>
                        </a:spcBef>
                        <a:spcAft>
                          <a:spcPts val="0"/>
                        </a:spcAft>
                      </a:pPr>
                      <a:r>
                        <a:rPr lang="en-US" sz="1400">
                          <a:effectLst/>
                        </a:rPr>
                        <a:t>Cooperative Bank</a:t>
                      </a:r>
                      <a:endParaRPr lang="en-US" sz="140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400">
                          <a:effectLst/>
                        </a:rPr>
                        <a:t>5</a:t>
                      </a:r>
                      <a:endParaRPr lang="en-US" sz="140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400">
                          <a:effectLst/>
                        </a:rPr>
                        <a:t>7.0</a:t>
                      </a:r>
                      <a:endParaRPr lang="en-US" sz="1400">
                        <a:effectLst/>
                        <a:latin typeface="Calibri"/>
                        <a:ea typeface="Calibri"/>
                        <a:cs typeface="Times New Roman"/>
                      </a:endParaRPr>
                    </a:p>
                  </a:txBody>
                  <a:tcPr marL="0" marR="0" marT="0" marB="0" anchor="ctr"/>
                </a:tc>
              </a:tr>
              <a:tr h="339970">
                <a:tc>
                  <a:txBody>
                    <a:bodyPr/>
                    <a:lstStyle/>
                    <a:p>
                      <a:pPr marL="0" marR="0" algn="just">
                        <a:lnSpc>
                          <a:spcPct val="115000"/>
                        </a:lnSpc>
                        <a:spcBef>
                          <a:spcPts val="0"/>
                        </a:spcBef>
                        <a:spcAft>
                          <a:spcPts val="0"/>
                        </a:spcAft>
                      </a:pPr>
                      <a:r>
                        <a:rPr lang="en-US" sz="1400" dirty="0">
                          <a:effectLst/>
                        </a:rPr>
                        <a:t>Diamond Trust Bank</a:t>
                      </a:r>
                      <a:endParaRPr lang="en-US" sz="1400" dirty="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400">
                          <a:effectLst/>
                        </a:rPr>
                        <a:t>5</a:t>
                      </a:r>
                      <a:endParaRPr lang="en-US" sz="140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400">
                          <a:effectLst/>
                        </a:rPr>
                        <a:t>7.0</a:t>
                      </a:r>
                      <a:endParaRPr lang="en-US" sz="1400">
                        <a:effectLst/>
                        <a:latin typeface="Calibri"/>
                        <a:ea typeface="Calibri"/>
                        <a:cs typeface="Times New Roman"/>
                      </a:endParaRPr>
                    </a:p>
                  </a:txBody>
                  <a:tcPr marL="0" marR="0" marT="0" marB="0" anchor="ctr"/>
                </a:tc>
              </a:tr>
              <a:tr h="339970">
                <a:tc>
                  <a:txBody>
                    <a:bodyPr/>
                    <a:lstStyle/>
                    <a:p>
                      <a:pPr marL="0" marR="0" algn="just">
                        <a:lnSpc>
                          <a:spcPct val="115000"/>
                        </a:lnSpc>
                        <a:spcBef>
                          <a:spcPts val="0"/>
                        </a:spcBef>
                        <a:spcAft>
                          <a:spcPts val="0"/>
                        </a:spcAft>
                      </a:pPr>
                      <a:r>
                        <a:rPr lang="en-US" sz="1400">
                          <a:effectLst/>
                        </a:rPr>
                        <a:t>Standard Chartered Bank</a:t>
                      </a:r>
                      <a:endParaRPr lang="en-US" sz="140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400">
                          <a:effectLst/>
                        </a:rPr>
                        <a:t>6</a:t>
                      </a:r>
                      <a:endParaRPr lang="en-US" sz="140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400" dirty="0">
                          <a:effectLst/>
                        </a:rPr>
                        <a:t>8.5</a:t>
                      </a:r>
                      <a:endParaRPr lang="en-US" sz="1400" dirty="0">
                        <a:effectLst/>
                        <a:latin typeface="Calibri"/>
                        <a:ea typeface="Calibri"/>
                        <a:cs typeface="Times New Roman"/>
                      </a:endParaRPr>
                    </a:p>
                  </a:txBody>
                  <a:tcPr marL="0" marR="0" marT="0" marB="0" anchor="ctr"/>
                </a:tc>
              </a:tr>
              <a:tr h="339970">
                <a:tc>
                  <a:txBody>
                    <a:bodyPr/>
                    <a:lstStyle/>
                    <a:p>
                      <a:pPr marL="0" marR="0" algn="just">
                        <a:lnSpc>
                          <a:spcPct val="115000"/>
                        </a:lnSpc>
                        <a:spcBef>
                          <a:spcPts val="0"/>
                        </a:spcBef>
                        <a:spcAft>
                          <a:spcPts val="0"/>
                        </a:spcAft>
                      </a:pPr>
                      <a:r>
                        <a:rPr lang="en-US" sz="1400">
                          <a:effectLst/>
                        </a:rPr>
                        <a:t>Equity Bank</a:t>
                      </a:r>
                      <a:endParaRPr lang="en-US" sz="140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400" dirty="0">
                          <a:effectLst/>
                        </a:rPr>
                        <a:t>11</a:t>
                      </a:r>
                      <a:endParaRPr lang="en-US" sz="1400" dirty="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400">
                          <a:effectLst/>
                        </a:rPr>
                        <a:t>15.5</a:t>
                      </a:r>
                      <a:endParaRPr lang="en-US" sz="1400">
                        <a:effectLst/>
                        <a:latin typeface="Calibri"/>
                        <a:ea typeface="Calibri"/>
                        <a:cs typeface="Times New Roman"/>
                      </a:endParaRPr>
                    </a:p>
                  </a:txBody>
                  <a:tcPr marL="0" marR="0" marT="0" marB="0" anchor="ctr"/>
                </a:tc>
              </a:tr>
              <a:tr h="339970">
                <a:tc>
                  <a:txBody>
                    <a:bodyPr/>
                    <a:lstStyle/>
                    <a:p>
                      <a:pPr marL="0" marR="0" algn="just">
                        <a:lnSpc>
                          <a:spcPct val="115000"/>
                        </a:lnSpc>
                        <a:spcBef>
                          <a:spcPts val="0"/>
                        </a:spcBef>
                        <a:spcAft>
                          <a:spcPts val="0"/>
                        </a:spcAft>
                      </a:pPr>
                      <a:r>
                        <a:rPr lang="en-US" sz="1400">
                          <a:effectLst/>
                        </a:rPr>
                        <a:t>I&amp;M Bank</a:t>
                      </a:r>
                      <a:endParaRPr lang="en-US" sz="140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400">
                          <a:effectLst/>
                        </a:rPr>
                        <a:t>5</a:t>
                      </a:r>
                      <a:endParaRPr lang="en-US" sz="140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400">
                          <a:effectLst/>
                        </a:rPr>
                        <a:t>7.0</a:t>
                      </a:r>
                      <a:endParaRPr lang="en-US" sz="1400">
                        <a:effectLst/>
                        <a:latin typeface="Calibri"/>
                        <a:ea typeface="Calibri"/>
                        <a:cs typeface="Times New Roman"/>
                      </a:endParaRPr>
                    </a:p>
                  </a:txBody>
                  <a:tcPr marL="0" marR="0" marT="0" marB="0" anchor="ctr"/>
                </a:tc>
              </a:tr>
              <a:tr h="339970">
                <a:tc>
                  <a:txBody>
                    <a:bodyPr/>
                    <a:lstStyle/>
                    <a:p>
                      <a:pPr marL="0" marR="0" algn="just">
                        <a:lnSpc>
                          <a:spcPct val="115000"/>
                        </a:lnSpc>
                        <a:spcBef>
                          <a:spcPts val="0"/>
                        </a:spcBef>
                        <a:spcAft>
                          <a:spcPts val="0"/>
                        </a:spcAft>
                      </a:pPr>
                      <a:r>
                        <a:rPr lang="en-US" sz="1400">
                          <a:effectLst/>
                        </a:rPr>
                        <a:t>Bank of India</a:t>
                      </a:r>
                      <a:endParaRPr lang="en-US" sz="140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400">
                          <a:effectLst/>
                        </a:rPr>
                        <a:t>6</a:t>
                      </a:r>
                      <a:endParaRPr lang="en-US" sz="140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400">
                          <a:effectLst/>
                        </a:rPr>
                        <a:t>8.5</a:t>
                      </a:r>
                      <a:endParaRPr lang="en-US" sz="1400">
                        <a:effectLst/>
                        <a:latin typeface="Calibri"/>
                        <a:ea typeface="Calibri"/>
                        <a:cs typeface="Times New Roman"/>
                      </a:endParaRPr>
                    </a:p>
                  </a:txBody>
                  <a:tcPr marL="0" marR="0" marT="0" marB="0" anchor="ctr"/>
                </a:tc>
              </a:tr>
              <a:tr h="339970">
                <a:tc>
                  <a:txBody>
                    <a:bodyPr/>
                    <a:lstStyle/>
                    <a:p>
                      <a:pPr marL="0" marR="0" algn="just">
                        <a:lnSpc>
                          <a:spcPct val="115000"/>
                        </a:lnSpc>
                        <a:spcBef>
                          <a:spcPts val="0"/>
                        </a:spcBef>
                        <a:spcAft>
                          <a:spcPts val="0"/>
                        </a:spcAft>
                      </a:pPr>
                      <a:r>
                        <a:rPr lang="en-US" sz="1400">
                          <a:effectLst/>
                        </a:rPr>
                        <a:t>Kenya Commercial Bank</a:t>
                      </a:r>
                      <a:endParaRPr lang="en-US" sz="140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400">
                          <a:effectLst/>
                        </a:rPr>
                        <a:t>10</a:t>
                      </a:r>
                      <a:endParaRPr lang="en-US" sz="140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400">
                          <a:effectLst/>
                        </a:rPr>
                        <a:t>14.1</a:t>
                      </a:r>
                      <a:endParaRPr lang="en-US" sz="1400">
                        <a:effectLst/>
                        <a:latin typeface="Calibri"/>
                        <a:ea typeface="Calibri"/>
                        <a:cs typeface="Times New Roman"/>
                      </a:endParaRPr>
                    </a:p>
                  </a:txBody>
                  <a:tcPr marL="0" marR="0" marT="0" marB="0" anchor="ctr"/>
                </a:tc>
              </a:tr>
              <a:tr h="339970">
                <a:tc>
                  <a:txBody>
                    <a:bodyPr/>
                    <a:lstStyle/>
                    <a:p>
                      <a:pPr marL="0" marR="0" algn="just">
                        <a:lnSpc>
                          <a:spcPct val="115000"/>
                        </a:lnSpc>
                        <a:spcBef>
                          <a:spcPts val="0"/>
                        </a:spcBef>
                        <a:spcAft>
                          <a:spcPts val="0"/>
                        </a:spcAft>
                      </a:pPr>
                      <a:r>
                        <a:rPr lang="en-US" sz="1400">
                          <a:effectLst/>
                        </a:rPr>
                        <a:t>National Bank of Kenya</a:t>
                      </a:r>
                      <a:endParaRPr lang="en-US" sz="140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400">
                          <a:effectLst/>
                        </a:rPr>
                        <a:t>5</a:t>
                      </a:r>
                      <a:endParaRPr lang="en-US" sz="140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400">
                          <a:effectLst/>
                        </a:rPr>
                        <a:t>7.0</a:t>
                      </a:r>
                      <a:endParaRPr lang="en-US" sz="1400">
                        <a:effectLst/>
                        <a:latin typeface="Calibri"/>
                        <a:ea typeface="Calibri"/>
                        <a:cs typeface="Times New Roman"/>
                      </a:endParaRPr>
                    </a:p>
                  </a:txBody>
                  <a:tcPr marL="0" marR="0" marT="0" marB="0" anchor="ctr"/>
                </a:tc>
              </a:tr>
              <a:tr h="339970">
                <a:tc>
                  <a:txBody>
                    <a:bodyPr/>
                    <a:lstStyle/>
                    <a:p>
                      <a:pPr marL="0" marR="0" algn="just">
                        <a:lnSpc>
                          <a:spcPct val="115000"/>
                        </a:lnSpc>
                        <a:spcBef>
                          <a:spcPts val="0"/>
                        </a:spcBef>
                        <a:spcAft>
                          <a:spcPts val="0"/>
                        </a:spcAft>
                      </a:pPr>
                      <a:r>
                        <a:rPr lang="en-US" sz="1400">
                          <a:effectLst/>
                        </a:rPr>
                        <a:t>Total</a:t>
                      </a:r>
                      <a:endParaRPr lang="en-US" sz="140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400">
                          <a:effectLst/>
                        </a:rPr>
                        <a:t>71</a:t>
                      </a:r>
                      <a:endParaRPr lang="en-US" sz="1400">
                        <a:effectLst/>
                        <a:latin typeface="Calibri"/>
                        <a:ea typeface="Calibri"/>
                        <a:cs typeface="Times New Roman"/>
                      </a:endParaRPr>
                    </a:p>
                  </a:txBody>
                  <a:tcPr marL="0" marR="0" marT="0" marB="0" anchor="ctr"/>
                </a:tc>
                <a:tc>
                  <a:txBody>
                    <a:bodyPr/>
                    <a:lstStyle/>
                    <a:p>
                      <a:pPr marL="0" marR="0" algn="just">
                        <a:lnSpc>
                          <a:spcPct val="115000"/>
                        </a:lnSpc>
                        <a:spcBef>
                          <a:spcPts val="0"/>
                        </a:spcBef>
                        <a:spcAft>
                          <a:spcPts val="0"/>
                        </a:spcAft>
                      </a:pPr>
                      <a:r>
                        <a:rPr lang="en-US" sz="1400" dirty="0">
                          <a:effectLst/>
                        </a:rPr>
                        <a:t>100.0</a:t>
                      </a:r>
                      <a:endParaRPr lang="en-US" sz="1400" dirty="0">
                        <a:effectLst/>
                        <a:latin typeface="Calibri"/>
                        <a:ea typeface="Calibri"/>
                        <a:cs typeface="Times New Roman"/>
                      </a:endParaRPr>
                    </a:p>
                  </a:txBody>
                  <a:tcPr marL="0" marR="0" marT="0" marB="0" anchor="b"/>
                </a:tc>
              </a:tr>
            </a:tbl>
          </a:graphicData>
        </a:graphic>
      </p:graphicFrame>
    </p:spTree>
    <p:extLst>
      <p:ext uri="{BB962C8B-B14F-4D97-AF65-F5344CB8AC3E}">
        <p14:creationId xmlns:p14="http://schemas.microsoft.com/office/powerpoint/2010/main" val="1806672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9753600" cy="2015193"/>
          </a:xfrm>
        </p:spPr>
        <p:txBody>
          <a:bodyPr/>
          <a:lstStyle/>
          <a:p>
            <a:pPr algn="ctr"/>
            <a:r>
              <a:rPr lang="en-US" sz="4000" b="1" dirty="0"/>
              <a:t>Demographic Characteristics of the Banks and Respondents</a:t>
            </a:r>
            <a:br>
              <a:rPr lang="en-US" sz="4000" b="1" dirty="0"/>
            </a:br>
            <a:endParaRPr lang="en-US" sz="4000" dirty="0"/>
          </a:p>
        </p:txBody>
      </p:sp>
      <p:graphicFrame>
        <p:nvGraphicFramePr>
          <p:cNvPr id="5" name="Table 4"/>
          <p:cNvGraphicFramePr>
            <a:graphicFrameLocks noGrp="1"/>
          </p:cNvGraphicFramePr>
          <p:nvPr>
            <p:extLst>
              <p:ext uri="{D42A27DB-BD31-4B8C-83A1-F6EECF244321}">
                <p14:modId xmlns:p14="http://schemas.microsoft.com/office/powerpoint/2010/main" val="3096600057"/>
              </p:ext>
            </p:extLst>
          </p:nvPr>
        </p:nvGraphicFramePr>
        <p:xfrm>
          <a:off x="228600" y="1600199"/>
          <a:ext cx="11734800" cy="4419598"/>
        </p:xfrm>
        <a:graphic>
          <a:graphicData uri="http://schemas.openxmlformats.org/drawingml/2006/table">
            <a:tbl>
              <a:tblPr firstRow="1" firstCol="1" bandRow="1">
                <a:tableStyleId>{5C22544A-7EE6-4342-B048-85BDC9FD1C3A}</a:tableStyleId>
              </a:tblPr>
              <a:tblGrid>
                <a:gridCol w="5426242"/>
                <a:gridCol w="3970422"/>
                <a:gridCol w="992605"/>
                <a:gridCol w="1345531"/>
              </a:tblGrid>
              <a:tr h="414546">
                <a:tc>
                  <a:txBody>
                    <a:bodyPr/>
                    <a:lstStyle/>
                    <a:p>
                      <a:pPr marL="0" marR="0" algn="just">
                        <a:lnSpc>
                          <a:spcPct val="115000"/>
                        </a:lnSpc>
                        <a:spcBef>
                          <a:spcPts val="0"/>
                        </a:spcBef>
                        <a:spcAft>
                          <a:spcPts val="0"/>
                        </a:spcAft>
                      </a:pPr>
                      <a:r>
                        <a:rPr lang="en-US" sz="1400" dirty="0">
                          <a:effectLst/>
                        </a:rPr>
                        <a:t>Characteristics</a:t>
                      </a:r>
                      <a:endParaRPr lang="en-US" sz="14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a:effectLst/>
                        </a:rPr>
                        <a:t>Board Category</a:t>
                      </a:r>
                      <a:endParaRPr lang="en-US" sz="14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a:effectLst/>
                        </a:rPr>
                        <a:t>f</a:t>
                      </a:r>
                      <a:endParaRPr lang="en-US" sz="14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a:effectLst/>
                        </a:rPr>
                        <a:t>%</a:t>
                      </a:r>
                      <a:endParaRPr lang="en-US" sz="1400">
                        <a:effectLst/>
                        <a:latin typeface="Calibri"/>
                        <a:ea typeface="Calibri"/>
                        <a:cs typeface="Times New Roman"/>
                      </a:endParaRPr>
                    </a:p>
                  </a:txBody>
                  <a:tcPr marL="68580" marR="68580" marT="0" marB="0"/>
                </a:tc>
              </a:tr>
              <a:tr h="414546">
                <a:tc>
                  <a:txBody>
                    <a:bodyPr/>
                    <a:lstStyle/>
                    <a:p>
                      <a:pPr marL="0" marR="0" algn="just">
                        <a:lnSpc>
                          <a:spcPct val="115000"/>
                        </a:lnSpc>
                        <a:spcBef>
                          <a:spcPts val="0"/>
                        </a:spcBef>
                        <a:spcAft>
                          <a:spcPts val="0"/>
                        </a:spcAft>
                      </a:pPr>
                      <a:r>
                        <a:rPr lang="en-US" sz="1400">
                          <a:effectLst/>
                        </a:rPr>
                        <a:t>Current number of employees</a:t>
                      </a:r>
                      <a:endParaRPr lang="en-US" sz="14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a:effectLst/>
                        </a:rPr>
                        <a:t>More than 1000</a:t>
                      </a:r>
                      <a:endParaRPr lang="en-US" sz="14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a:effectLst/>
                        </a:rPr>
                        <a:t>71</a:t>
                      </a:r>
                      <a:endParaRPr lang="en-US" sz="14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a:effectLst/>
                        </a:rPr>
                        <a:t>100</a:t>
                      </a:r>
                      <a:endParaRPr lang="en-US" sz="1400">
                        <a:effectLst/>
                        <a:latin typeface="Calibri"/>
                        <a:ea typeface="Calibri"/>
                        <a:cs typeface="Times New Roman"/>
                      </a:endParaRPr>
                    </a:p>
                  </a:txBody>
                  <a:tcPr marL="68580" marR="68580" marT="0" marB="0"/>
                </a:tc>
              </a:tr>
              <a:tr h="414546">
                <a:tc>
                  <a:txBody>
                    <a:bodyPr/>
                    <a:lstStyle/>
                    <a:p>
                      <a:pPr marL="0" marR="0" algn="just">
                        <a:lnSpc>
                          <a:spcPct val="115000"/>
                        </a:lnSpc>
                        <a:spcBef>
                          <a:spcPts val="0"/>
                        </a:spcBef>
                        <a:spcAft>
                          <a:spcPts val="0"/>
                        </a:spcAft>
                      </a:pPr>
                      <a:r>
                        <a:rPr lang="en-US" sz="1400">
                          <a:effectLst/>
                        </a:rPr>
                        <a:t>Number of Bank Managers</a:t>
                      </a:r>
                      <a:endParaRPr lang="en-US" sz="1400">
                        <a:effectLst/>
                        <a:latin typeface="Calibri"/>
                        <a:ea typeface="Calibri"/>
                        <a:cs typeface="Times New Roman"/>
                      </a:endParaRPr>
                    </a:p>
                  </a:txBody>
                  <a:tcPr marL="68580" marR="68580" marT="0" marB="0"/>
                </a:tc>
                <a:tc>
                  <a:txBody>
                    <a:bodyPr/>
                    <a:lstStyle/>
                    <a:p>
                      <a:pPr marL="38100" marR="38100" algn="just">
                        <a:lnSpc>
                          <a:spcPct val="115000"/>
                        </a:lnSpc>
                        <a:spcBef>
                          <a:spcPts val="0"/>
                        </a:spcBef>
                        <a:spcAft>
                          <a:spcPts val="0"/>
                        </a:spcAft>
                      </a:pPr>
                      <a:r>
                        <a:rPr lang="en-US" sz="1400">
                          <a:effectLst/>
                        </a:rPr>
                        <a:t>5-9 members</a:t>
                      </a:r>
                      <a:endParaRPr lang="en-US" sz="1400">
                        <a:effectLst/>
                        <a:latin typeface="Calibri"/>
                        <a:ea typeface="Calibri"/>
                        <a:cs typeface="Times New Roman"/>
                      </a:endParaRPr>
                    </a:p>
                  </a:txBody>
                  <a:tcPr marL="68580" marR="68580" marT="0" marB="0" anchor="ctr"/>
                </a:tc>
                <a:tc>
                  <a:txBody>
                    <a:bodyPr/>
                    <a:lstStyle/>
                    <a:p>
                      <a:pPr marL="38100" marR="38100" algn="just">
                        <a:lnSpc>
                          <a:spcPct val="115000"/>
                        </a:lnSpc>
                        <a:spcBef>
                          <a:spcPts val="0"/>
                        </a:spcBef>
                        <a:spcAft>
                          <a:spcPts val="0"/>
                        </a:spcAft>
                      </a:pPr>
                      <a:r>
                        <a:rPr lang="en-US" sz="1400">
                          <a:effectLst/>
                        </a:rPr>
                        <a:t>28</a:t>
                      </a:r>
                      <a:endParaRPr lang="en-US" sz="1400">
                        <a:effectLst/>
                        <a:latin typeface="Calibri"/>
                        <a:ea typeface="Calibri"/>
                        <a:cs typeface="Times New Roman"/>
                      </a:endParaRPr>
                    </a:p>
                  </a:txBody>
                  <a:tcPr marL="68580" marR="68580" marT="0" marB="0" anchor="ctr"/>
                </a:tc>
                <a:tc>
                  <a:txBody>
                    <a:bodyPr/>
                    <a:lstStyle/>
                    <a:p>
                      <a:pPr marL="38100" marR="38100" algn="just">
                        <a:lnSpc>
                          <a:spcPct val="115000"/>
                        </a:lnSpc>
                        <a:spcBef>
                          <a:spcPts val="0"/>
                        </a:spcBef>
                        <a:spcAft>
                          <a:spcPts val="0"/>
                        </a:spcAft>
                      </a:pPr>
                      <a:r>
                        <a:rPr lang="en-US" sz="1400">
                          <a:effectLst/>
                        </a:rPr>
                        <a:t>39.4</a:t>
                      </a:r>
                      <a:endParaRPr lang="en-US" sz="1400">
                        <a:effectLst/>
                        <a:latin typeface="Calibri"/>
                        <a:ea typeface="Calibri"/>
                        <a:cs typeface="Times New Roman"/>
                      </a:endParaRPr>
                    </a:p>
                  </a:txBody>
                  <a:tcPr marL="68580" marR="68580" marT="0" marB="0" anchor="ctr"/>
                </a:tc>
              </a:tr>
              <a:tr h="414546">
                <a:tc>
                  <a:txBody>
                    <a:bodyPr/>
                    <a:lstStyle/>
                    <a:p>
                      <a:pPr marL="0" marR="0" algn="just">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tc>
                <a:tc>
                  <a:txBody>
                    <a:bodyPr/>
                    <a:lstStyle/>
                    <a:p>
                      <a:pPr marL="38100" marR="38100" algn="just">
                        <a:lnSpc>
                          <a:spcPct val="115000"/>
                        </a:lnSpc>
                        <a:spcBef>
                          <a:spcPts val="0"/>
                        </a:spcBef>
                        <a:spcAft>
                          <a:spcPts val="0"/>
                        </a:spcAft>
                      </a:pPr>
                      <a:r>
                        <a:rPr lang="en-US" sz="1400">
                          <a:effectLst/>
                        </a:rPr>
                        <a:t>10-14 members</a:t>
                      </a:r>
                      <a:endParaRPr lang="en-US" sz="1400">
                        <a:effectLst/>
                        <a:latin typeface="Calibri"/>
                        <a:ea typeface="Calibri"/>
                        <a:cs typeface="Times New Roman"/>
                      </a:endParaRPr>
                    </a:p>
                  </a:txBody>
                  <a:tcPr marL="68580" marR="68580" marT="0" marB="0" anchor="ctr"/>
                </a:tc>
                <a:tc>
                  <a:txBody>
                    <a:bodyPr/>
                    <a:lstStyle/>
                    <a:p>
                      <a:pPr marL="38100" marR="38100" algn="just">
                        <a:lnSpc>
                          <a:spcPct val="115000"/>
                        </a:lnSpc>
                        <a:spcBef>
                          <a:spcPts val="0"/>
                        </a:spcBef>
                        <a:spcAft>
                          <a:spcPts val="0"/>
                        </a:spcAft>
                      </a:pPr>
                      <a:r>
                        <a:rPr lang="en-US" sz="1400">
                          <a:effectLst/>
                        </a:rPr>
                        <a:t>38</a:t>
                      </a:r>
                      <a:endParaRPr lang="en-US" sz="1400">
                        <a:effectLst/>
                        <a:latin typeface="Calibri"/>
                        <a:ea typeface="Calibri"/>
                        <a:cs typeface="Times New Roman"/>
                      </a:endParaRPr>
                    </a:p>
                  </a:txBody>
                  <a:tcPr marL="68580" marR="68580" marT="0" marB="0" anchor="ctr"/>
                </a:tc>
                <a:tc>
                  <a:txBody>
                    <a:bodyPr/>
                    <a:lstStyle/>
                    <a:p>
                      <a:pPr marL="38100" marR="38100" algn="just">
                        <a:lnSpc>
                          <a:spcPct val="115000"/>
                        </a:lnSpc>
                        <a:spcBef>
                          <a:spcPts val="0"/>
                        </a:spcBef>
                        <a:spcAft>
                          <a:spcPts val="0"/>
                        </a:spcAft>
                      </a:pPr>
                      <a:r>
                        <a:rPr lang="en-US" sz="1400">
                          <a:effectLst/>
                        </a:rPr>
                        <a:t>53.5</a:t>
                      </a:r>
                      <a:endParaRPr lang="en-US" sz="1400">
                        <a:effectLst/>
                        <a:latin typeface="Calibri"/>
                        <a:ea typeface="Calibri"/>
                        <a:cs typeface="Times New Roman"/>
                      </a:endParaRPr>
                    </a:p>
                  </a:txBody>
                  <a:tcPr marL="68580" marR="68580" marT="0" marB="0" anchor="ctr"/>
                </a:tc>
              </a:tr>
              <a:tr h="414546">
                <a:tc>
                  <a:txBody>
                    <a:bodyPr/>
                    <a:lstStyle/>
                    <a:p>
                      <a:pPr marL="0" marR="0" algn="just">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tc>
                <a:tc>
                  <a:txBody>
                    <a:bodyPr/>
                    <a:lstStyle/>
                    <a:p>
                      <a:pPr marL="38100" marR="38100" algn="just">
                        <a:lnSpc>
                          <a:spcPct val="115000"/>
                        </a:lnSpc>
                        <a:spcBef>
                          <a:spcPts val="0"/>
                        </a:spcBef>
                        <a:spcAft>
                          <a:spcPts val="0"/>
                        </a:spcAft>
                      </a:pPr>
                      <a:r>
                        <a:rPr lang="en-US" sz="1400" dirty="0">
                          <a:effectLst/>
                        </a:rPr>
                        <a:t>15-20 members</a:t>
                      </a:r>
                      <a:endParaRPr lang="en-US" sz="1400" dirty="0">
                        <a:effectLst/>
                        <a:latin typeface="Calibri"/>
                        <a:ea typeface="Calibri"/>
                        <a:cs typeface="Times New Roman"/>
                      </a:endParaRPr>
                    </a:p>
                  </a:txBody>
                  <a:tcPr marL="68580" marR="68580" marT="0" marB="0" anchor="ctr"/>
                </a:tc>
                <a:tc>
                  <a:txBody>
                    <a:bodyPr/>
                    <a:lstStyle/>
                    <a:p>
                      <a:pPr marL="38100" marR="38100" algn="just">
                        <a:lnSpc>
                          <a:spcPct val="115000"/>
                        </a:lnSpc>
                        <a:spcBef>
                          <a:spcPts val="0"/>
                        </a:spcBef>
                        <a:spcAft>
                          <a:spcPts val="0"/>
                        </a:spcAft>
                      </a:pPr>
                      <a:r>
                        <a:rPr lang="en-US" sz="1400">
                          <a:effectLst/>
                        </a:rPr>
                        <a:t>5</a:t>
                      </a:r>
                      <a:endParaRPr lang="en-US" sz="1400">
                        <a:effectLst/>
                        <a:latin typeface="Calibri"/>
                        <a:ea typeface="Calibri"/>
                        <a:cs typeface="Times New Roman"/>
                      </a:endParaRPr>
                    </a:p>
                  </a:txBody>
                  <a:tcPr marL="68580" marR="68580" marT="0" marB="0" anchor="ctr"/>
                </a:tc>
                <a:tc>
                  <a:txBody>
                    <a:bodyPr/>
                    <a:lstStyle/>
                    <a:p>
                      <a:pPr marL="38100" marR="38100" algn="just">
                        <a:lnSpc>
                          <a:spcPct val="115000"/>
                        </a:lnSpc>
                        <a:spcBef>
                          <a:spcPts val="0"/>
                        </a:spcBef>
                        <a:spcAft>
                          <a:spcPts val="0"/>
                        </a:spcAft>
                      </a:pPr>
                      <a:r>
                        <a:rPr lang="en-US" sz="1400">
                          <a:effectLst/>
                        </a:rPr>
                        <a:t>7.0</a:t>
                      </a:r>
                      <a:endParaRPr lang="en-US" sz="1400">
                        <a:effectLst/>
                        <a:latin typeface="Calibri"/>
                        <a:ea typeface="Calibri"/>
                        <a:cs typeface="Times New Roman"/>
                      </a:endParaRPr>
                    </a:p>
                  </a:txBody>
                  <a:tcPr marL="68580" marR="68580" marT="0" marB="0" anchor="ctr"/>
                </a:tc>
              </a:tr>
              <a:tr h="758888">
                <a:tc>
                  <a:txBody>
                    <a:bodyPr/>
                    <a:lstStyle/>
                    <a:p>
                      <a:pPr marL="0" marR="0" algn="just">
                        <a:lnSpc>
                          <a:spcPct val="115000"/>
                        </a:lnSpc>
                        <a:spcBef>
                          <a:spcPts val="0"/>
                        </a:spcBef>
                        <a:spcAft>
                          <a:spcPts val="0"/>
                        </a:spcAft>
                      </a:pPr>
                      <a:r>
                        <a:rPr lang="en-US" sz="1400">
                          <a:effectLst/>
                        </a:rPr>
                        <a:t>Composition of board</a:t>
                      </a:r>
                      <a:endParaRPr lang="en-US" sz="14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a:effectLst/>
                        </a:rPr>
                        <a:t>Mix of executive and non-executive/independent</a:t>
                      </a:r>
                      <a:endParaRPr lang="en-US" sz="1400">
                        <a:effectLst/>
                        <a:latin typeface="Calibri"/>
                        <a:ea typeface="Calibri"/>
                        <a:cs typeface="Times New Roman"/>
                      </a:endParaRPr>
                    </a:p>
                  </a:txBody>
                  <a:tcPr marL="68580" marR="68580" marT="0" marB="0"/>
                </a:tc>
                <a:tc>
                  <a:txBody>
                    <a:bodyPr/>
                    <a:lstStyle/>
                    <a:p>
                      <a:pPr marL="38100" marR="38100" algn="just">
                        <a:lnSpc>
                          <a:spcPct val="115000"/>
                        </a:lnSpc>
                        <a:spcBef>
                          <a:spcPts val="0"/>
                        </a:spcBef>
                        <a:spcAft>
                          <a:spcPts val="0"/>
                        </a:spcAft>
                      </a:pPr>
                      <a:r>
                        <a:rPr lang="en-US" sz="1400">
                          <a:effectLst/>
                        </a:rPr>
                        <a:t>71</a:t>
                      </a:r>
                      <a:endParaRPr lang="en-US" sz="1400">
                        <a:effectLst/>
                        <a:latin typeface="Calibri"/>
                        <a:ea typeface="Calibri"/>
                        <a:cs typeface="Times New Roman"/>
                      </a:endParaRPr>
                    </a:p>
                  </a:txBody>
                  <a:tcPr marL="68580" marR="68580" marT="0" marB="0" anchor="ctr"/>
                </a:tc>
                <a:tc>
                  <a:txBody>
                    <a:bodyPr/>
                    <a:lstStyle/>
                    <a:p>
                      <a:pPr marL="38100" marR="38100" algn="just">
                        <a:lnSpc>
                          <a:spcPct val="115000"/>
                        </a:lnSpc>
                        <a:spcBef>
                          <a:spcPts val="0"/>
                        </a:spcBef>
                        <a:spcAft>
                          <a:spcPts val="0"/>
                        </a:spcAft>
                      </a:pPr>
                      <a:r>
                        <a:rPr lang="en-US" sz="1400">
                          <a:effectLst/>
                        </a:rPr>
                        <a:t>100.0</a:t>
                      </a:r>
                      <a:endParaRPr lang="en-US" sz="1400">
                        <a:effectLst/>
                        <a:latin typeface="Calibri"/>
                        <a:ea typeface="Calibri"/>
                        <a:cs typeface="Times New Roman"/>
                      </a:endParaRPr>
                    </a:p>
                  </a:txBody>
                  <a:tcPr marL="68580" marR="68580" marT="0" marB="0" anchor="ctr"/>
                </a:tc>
              </a:tr>
              <a:tr h="758888">
                <a:tc>
                  <a:txBody>
                    <a:bodyPr/>
                    <a:lstStyle/>
                    <a:p>
                      <a:pPr marL="0" marR="0" algn="just">
                        <a:lnSpc>
                          <a:spcPct val="115000"/>
                        </a:lnSpc>
                        <a:spcBef>
                          <a:spcPts val="0"/>
                        </a:spcBef>
                        <a:spcAft>
                          <a:spcPts val="0"/>
                        </a:spcAft>
                      </a:pPr>
                      <a:r>
                        <a:rPr lang="en-US" sz="1400">
                          <a:effectLst/>
                        </a:rPr>
                        <a:t>Number of times the board meets in a year</a:t>
                      </a:r>
                      <a:endParaRPr lang="en-US" sz="14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dirty="0">
                          <a:effectLst/>
                        </a:rPr>
                        <a:t>Once in a year</a:t>
                      </a:r>
                      <a:endParaRPr lang="en-US" sz="1400" dirty="0">
                        <a:effectLst/>
                        <a:latin typeface="Calibri"/>
                        <a:ea typeface="Calibri"/>
                        <a:cs typeface="Times New Roman"/>
                      </a:endParaRPr>
                    </a:p>
                  </a:txBody>
                  <a:tcPr marL="68580" marR="68580" marT="0" marB="0"/>
                </a:tc>
                <a:tc>
                  <a:txBody>
                    <a:bodyPr/>
                    <a:lstStyle/>
                    <a:p>
                      <a:pPr marL="38100" marR="38100" algn="just">
                        <a:lnSpc>
                          <a:spcPct val="115000"/>
                        </a:lnSpc>
                        <a:spcBef>
                          <a:spcPts val="0"/>
                        </a:spcBef>
                        <a:spcAft>
                          <a:spcPts val="0"/>
                        </a:spcAft>
                      </a:pPr>
                      <a:r>
                        <a:rPr lang="en-US" sz="1400">
                          <a:effectLst/>
                        </a:rPr>
                        <a:t>71</a:t>
                      </a:r>
                      <a:endParaRPr lang="en-US" sz="1400">
                        <a:effectLst/>
                        <a:latin typeface="Calibri"/>
                        <a:ea typeface="Calibri"/>
                        <a:cs typeface="Times New Roman"/>
                      </a:endParaRPr>
                    </a:p>
                  </a:txBody>
                  <a:tcPr marL="68580" marR="68580" marT="0" marB="0" anchor="ctr"/>
                </a:tc>
                <a:tc>
                  <a:txBody>
                    <a:bodyPr/>
                    <a:lstStyle/>
                    <a:p>
                      <a:pPr marL="38100" marR="38100" algn="just">
                        <a:lnSpc>
                          <a:spcPct val="115000"/>
                        </a:lnSpc>
                        <a:spcBef>
                          <a:spcPts val="0"/>
                        </a:spcBef>
                        <a:spcAft>
                          <a:spcPts val="0"/>
                        </a:spcAft>
                      </a:pPr>
                      <a:r>
                        <a:rPr lang="en-US" sz="1400">
                          <a:effectLst/>
                        </a:rPr>
                        <a:t>100.0</a:t>
                      </a:r>
                      <a:endParaRPr lang="en-US" sz="1400">
                        <a:effectLst/>
                        <a:latin typeface="Calibri"/>
                        <a:ea typeface="Calibri"/>
                        <a:cs typeface="Times New Roman"/>
                      </a:endParaRPr>
                    </a:p>
                  </a:txBody>
                  <a:tcPr marL="68580" marR="68580" marT="0" marB="0" anchor="ctr"/>
                </a:tc>
              </a:tr>
              <a:tr h="414546">
                <a:tc>
                  <a:txBody>
                    <a:bodyPr/>
                    <a:lstStyle/>
                    <a:p>
                      <a:pPr marL="0" marR="0" algn="just">
                        <a:lnSpc>
                          <a:spcPct val="115000"/>
                        </a:lnSpc>
                        <a:spcBef>
                          <a:spcPts val="0"/>
                        </a:spcBef>
                        <a:spcAft>
                          <a:spcPts val="0"/>
                        </a:spcAft>
                      </a:pPr>
                      <a:r>
                        <a:rPr lang="en-US" sz="1400" dirty="0">
                          <a:effectLst/>
                        </a:rPr>
                        <a:t>Gender of Respondents</a:t>
                      </a:r>
                      <a:endParaRPr lang="en-US" sz="14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a:effectLst/>
                        </a:rPr>
                        <a:t>Male</a:t>
                      </a:r>
                      <a:endParaRPr lang="en-US" sz="1400">
                        <a:effectLst/>
                        <a:latin typeface="Calibri"/>
                        <a:ea typeface="Calibri"/>
                        <a:cs typeface="Times New Roman"/>
                      </a:endParaRPr>
                    </a:p>
                  </a:txBody>
                  <a:tcPr marL="68580" marR="68580" marT="0" marB="0"/>
                </a:tc>
                <a:tc>
                  <a:txBody>
                    <a:bodyPr/>
                    <a:lstStyle/>
                    <a:p>
                      <a:pPr marL="38100" marR="38100" algn="just">
                        <a:lnSpc>
                          <a:spcPct val="115000"/>
                        </a:lnSpc>
                        <a:spcBef>
                          <a:spcPts val="0"/>
                        </a:spcBef>
                        <a:spcAft>
                          <a:spcPts val="0"/>
                        </a:spcAft>
                      </a:pPr>
                      <a:r>
                        <a:rPr lang="en-US" sz="1400">
                          <a:effectLst/>
                        </a:rPr>
                        <a:t>43</a:t>
                      </a:r>
                      <a:endParaRPr lang="en-US" sz="1400">
                        <a:effectLst/>
                        <a:latin typeface="Calibri"/>
                        <a:ea typeface="Calibri"/>
                        <a:cs typeface="Times New Roman"/>
                      </a:endParaRPr>
                    </a:p>
                  </a:txBody>
                  <a:tcPr marL="68580" marR="68580" marT="0" marB="0" anchor="ctr"/>
                </a:tc>
                <a:tc>
                  <a:txBody>
                    <a:bodyPr/>
                    <a:lstStyle/>
                    <a:p>
                      <a:pPr marL="38100" marR="38100" algn="just">
                        <a:lnSpc>
                          <a:spcPct val="115000"/>
                        </a:lnSpc>
                        <a:spcBef>
                          <a:spcPts val="0"/>
                        </a:spcBef>
                        <a:spcAft>
                          <a:spcPts val="0"/>
                        </a:spcAft>
                      </a:pPr>
                      <a:r>
                        <a:rPr lang="en-US" sz="1400">
                          <a:effectLst/>
                        </a:rPr>
                        <a:t>60.6</a:t>
                      </a:r>
                      <a:endParaRPr lang="en-US" sz="1400">
                        <a:effectLst/>
                        <a:latin typeface="Calibri"/>
                        <a:ea typeface="Calibri"/>
                        <a:cs typeface="Times New Roman"/>
                      </a:endParaRPr>
                    </a:p>
                  </a:txBody>
                  <a:tcPr marL="68580" marR="68580" marT="0" marB="0" anchor="ctr"/>
                </a:tc>
              </a:tr>
              <a:tr h="414546">
                <a:tc>
                  <a:txBody>
                    <a:bodyPr/>
                    <a:lstStyle/>
                    <a:p>
                      <a:pPr marL="0" marR="0" algn="just">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400">
                          <a:effectLst/>
                        </a:rPr>
                        <a:t>Female</a:t>
                      </a:r>
                      <a:endParaRPr lang="en-US" sz="1400">
                        <a:effectLst/>
                        <a:latin typeface="Calibri"/>
                        <a:ea typeface="Calibri"/>
                        <a:cs typeface="Times New Roman"/>
                      </a:endParaRPr>
                    </a:p>
                  </a:txBody>
                  <a:tcPr marL="68580" marR="68580" marT="0" marB="0"/>
                </a:tc>
                <a:tc>
                  <a:txBody>
                    <a:bodyPr/>
                    <a:lstStyle/>
                    <a:p>
                      <a:pPr marL="38100" marR="38100" algn="just">
                        <a:lnSpc>
                          <a:spcPct val="115000"/>
                        </a:lnSpc>
                        <a:spcBef>
                          <a:spcPts val="0"/>
                        </a:spcBef>
                        <a:spcAft>
                          <a:spcPts val="0"/>
                        </a:spcAft>
                      </a:pPr>
                      <a:r>
                        <a:rPr lang="en-US" sz="1400">
                          <a:effectLst/>
                        </a:rPr>
                        <a:t>28</a:t>
                      </a:r>
                      <a:endParaRPr lang="en-US" sz="1400">
                        <a:effectLst/>
                        <a:latin typeface="Calibri"/>
                        <a:ea typeface="Calibri"/>
                        <a:cs typeface="Times New Roman"/>
                      </a:endParaRPr>
                    </a:p>
                  </a:txBody>
                  <a:tcPr marL="68580" marR="68580" marT="0" marB="0" anchor="ctr"/>
                </a:tc>
                <a:tc>
                  <a:txBody>
                    <a:bodyPr/>
                    <a:lstStyle/>
                    <a:p>
                      <a:pPr marL="38100" marR="38100" algn="just">
                        <a:lnSpc>
                          <a:spcPct val="115000"/>
                        </a:lnSpc>
                        <a:spcBef>
                          <a:spcPts val="0"/>
                        </a:spcBef>
                        <a:spcAft>
                          <a:spcPts val="0"/>
                        </a:spcAft>
                      </a:pPr>
                      <a:r>
                        <a:rPr lang="en-US" sz="1400" dirty="0">
                          <a:effectLst/>
                        </a:rPr>
                        <a:t>39.4</a:t>
                      </a:r>
                      <a:endParaRPr lang="en-US" sz="14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089207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1424463"/>
            <a:ext cx="10972440" cy="1231106"/>
          </a:xfrm>
        </p:spPr>
        <p:txBody>
          <a:bodyPr/>
          <a:lstStyle/>
          <a:p>
            <a:pPr algn="ctr"/>
            <a:r>
              <a:rPr lang="en-US" sz="4000" b="1" dirty="0" smtClean="0"/>
              <a:t>Correlation Analysis</a:t>
            </a:r>
            <a:r>
              <a:rPr lang="en-US" sz="4000" dirty="0" smtClean="0"/>
              <a:t/>
            </a:r>
            <a:br>
              <a:rPr lang="en-US" sz="4000" dirty="0" smtClean="0"/>
            </a:br>
            <a:endParaRPr lang="en-US" sz="4000" dirty="0"/>
          </a:p>
        </p:txBody>
      </p:sp>
      <p:sp>
        <p:nvSpPr>
          <p:cNvPr id="9" name="Subtitle 8"/>
          <p:cNvSpPr>
            <a:spLocks noGrp="1"/>
          </p:cNvSpPr>
          <p:nvPr>
            <p:ph type="subTitle"/>
          </p:nvPr>
        </p:nvSpPr>
        <p:spPr>
          <a:xfrm>
            <a:off x="609480" y="3062246"/>
            <a:ext cx="10972440" cy="1061829"/>
          </a:xfrm>
        </p:spPr>
        <p:txBody>
          <a:bodyPr/>
          <a:lstStyle/>
          <a:p>
            <a:pPr marL="457200" indent="-457200" algn="just">
              <a:buClr>
                <a:srgbClr val="00B0F0"/>
              </a:buClr>
              <a:buFontTx/>
              <a:buBlip>
                <a:blip r:embed="rId2"/>
              </a:buBlip>
              <a:defRPr/>
            </a:pPr>
            <a:r>
              <a:rPr lang="en-GB" sz="2300" dirty="0" smtClean="0">
                <a:latin typeface="+mj-lt"/>
              </a:rPr>
              <a:t>Findings show </a:t>
            </a:r>
            <a:r>
              <a:rPr lang="en-GB" sz="2300" dirty="0">
                <a:latin typeface="+mj-lt"/>
              </a:rPr>
              <a:t>that there is a positive significant correlation between corporate governance practices and profitability of commercial banks, implying that there is an association that is positive and significant between the two variables.</a:t>
            </a:r>
            <a:endParaRPr lang="en-US" sz="2300" dirty="0">
              <a:latin typeface="+mj-lt"/>
            </a:endParaRPr>
          </a:p>
        </p:txBody>
      </p:sp>
    </p:spTree>
    <p:extLst>
      <p:ext uri="{BB962C8B-B14F-4D97-AF65-F5344CB8AC3E}">
        <p14:creationId xmlns:p14="http://schemas.microsoft.com/office/powerpoint/2010/main" val="1048775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BF0000"/>
      </a:dk2>
      <a:lt2>
        <a:srgbClr val="EBEBEB"/>
      </a:lt2>
      <a:accent1>
        <a:srgbClr val="FF6566"/>
      </a:accent1>
      <a:accent2>
        <a:srgbClr val="FF0000"/>
      </a:accent2>
      <a:accent3>
        <a:srgbClr val="AB9281"/>
      </a:accent3>
      <a:accent4>
        <a:srgbClr val="A18CD0"/>
      </a:accent4>
      <a:accent5>
        <a:srgbClr val="8EBBD2"/>
      </a:accent5>
      <a:accent6>
        <a:srgbClr val="ACC995"/>
      </a:accent6>
      <a:hlink>
        <a:srgbClr val="002060"/>
      </a:hlink>
      <a:folHlink>
        <a:srgbClr val="0070C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BF0000"/>
      </a:dk2>
      <a:lt2>
        <a:srgbClr val="EBEBEB"/>
      </a:lt2>
      <a:accent1>
        <a:srgbClr val="FF6566"/>
      </a:accent1>
      <a:accent2>
        <a:srgbClr val="FF0000"/>
      </a:accent2>
      <a:accent3>
        <a:srgbClr val="AB9281"/>
      </a:accent3>
      <a:accent4>
        <a:srgbClr val="A18CD0"/>
      </a:accent4>
      <a:accent5>
        <a:srgbClr val="8EBBD2"/>
      </a:accent5>
      <a:accent6>
        <a:srgbClr val="ACC995"/>
      </a:accent6>
      <a:hlink>
        <a:srgbClr val="002060"/>
      </a:hlink>
      <a:folHlink>
        <a:srgbClr val="0070C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BF0000"/>
      </a:dk2>
      <a:lt2>
        <a:srgbClr val="EBEBEB"/>
      </a:lt2>
      <a:accent1>
        <a:srgbClr val="FF6566"/>
      </a:accent1>
      <a:accent2>
        <a:srgbClr val="FF0000"/>
      </a:accent2>
      <a:accent3>
        <a:srgbClr val="AB9281"/>
      </a:accent3>
      <a:accent4>
        <a:srgbClr val="A18CD0"/>
      </a:accent4>
      <a:accent5>
        <a:srgbClr val="8EBBD2"/>
      </a:accent5>
      <a:accent6>
        <a:srgbClr val="ACC995"/>
      </a:accent6>
      <a:hlink>
        <a:srgbClr val="002060"/>
      </a:hlink>
      <a:folHlink>
        <a:srgbClr val="0070C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658</TotalTime>
  <Words>1538</Words>
  <Application>Microsoft Office PowerPoint</Application>
  <PresentationFormat>Custom</PresentationFormat>
  <Paragraphs>195</Paragraphs>
  <Slides>14</Slides>
  <Notes>1</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Office Theme</vt:lpstr>
      <vt:lpstr>Office Theme</vt:lpstr>
      <vt:lpstr>PowerPoint Presentation</vt:lpstr>
      <vt:lpstr>Background Information</vt:lpstr>
      <vt:lpstr>Methodology  </vt:lpstr>
      <vt:lpstr>Methodology </vt:lpstr>
      <vt:lpstr>Reliability Test using Cronbach’s Alpha Coefficient</vt:lpstr>
      <vt:lpstr>Model Specification and Variable Definition </vt:lpstr>
      <vt:lpstr>Response Return Rate</vt:lpstr>
      <vt:lpstr>Demographic Characteristics of the Banks and Respondents </vt:lpstr>
      <vt:lpstr>Correlation Analysis </vt:lpstr>
      <vt:lpstr>Summary Model Results on Effect of Corporate Governance on Bank Profitability.</vt:lpstr>
      <vt:lpstr>Coefficients on the Contribution of each Corporate Governance Dimensions on Bank Profitability </vt:lpstr>
      <vt:lpstr>Recommendations &amp; Areas for further study  </vt:lpstr>
      <vt:lpstr> Conclusions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moses</dc:creator>
  <cp:lastModifiedBy>conso</cp:lastModifiedBy>
  <cp:revision>89</cp:revision>
  <dcterms:created xsi:type="dcterms:W3CDTF">2016-03-11T07:14:26Z</dcterms:created>
  <dcterms:modified xsi:type="dcterms:W3CDTF">2019-08-19T12:07:58Z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2</vt:i4>
  </property>
</Properties>
</file>