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4"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8493A5-FDB4-439F-86D1-5B0BBDDD346D}"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8F937-7927-46C2-939F-94855B472F9F}" type="slidenum">
              <a:rPr lang="en-US" smtClean="0"/>
              <a:t>‹#›</a:t>
            </a:fld>
            <a:endParaRPr lang="en-US"/>
          </a:p>
        </p:txBody>
      </p:sp>
    </p:spTree>
    <p:extLst>
      <p:ext uri="{BB962C8B-B14F-4D97-AF65-F5344CB8AC3E}">
        <p14:creationId xmlns:p14="http://schemas.microsoft.com/office/powerpoint/2010/main" val="372651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493A5-FDB4-439F-86D1-5B0BBDDD346D}"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8F937-7927-46C2-939F-94855B472F9F}" type="slidenum">
              <a:rPr lang="en-US" smtClean="0"/>
              <a:t>‹#›</a:t>
            </a:fld>
            <a:endParaRPr lang="en-US"/>
          </a:p>
        </p:txBody>
      </p:sp>
    </p:spTree>
    <p:extLst>
      <p:ext uri="{BB962C8B-B14F-4D97-AF65-F5344CB8AC3E}">
        <p14:creationId xmlns:p14="http://schemas.microsoft.com/office/powerpoint/2010/main" val="1076229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493A5-FDB4-439F-86D1-5B0BBDDD346D}"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8F937-7927-46C2-939F-94855B472F9F}" type="slidenum">
              <a:rPr lang="en-US" smtClean="0"/>
              <a:t>‹#›</a:t>
            </a:fld>
            <a:endParaRPr lang="en-US"/>
          </a:p>
        </p:txBody>
      </p:sp>
    </p:spTree>
    <p:extLst>
      <p:ext uri="{BB962C8B-B14F-4D97-AF65-F5344CB8AC3E}">
        <p14:creationId xmlns:p14="http://schemas.microsoft.com/office/powerpoint/2010/main" val="391650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493A5-FDB4-439F-86D1-5B0BBDDD346D}"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8F937-7927-46C2-939F-94855B472F9F}" type="slidenum">
              <a:rPr lang="en-US" smtClean="0"/>
              <a:t>‹#›</a:t>
            </a:fld>
            <a:endParaRPr lang="en-US"/>
          </a:p>
        </p:txBody>
      </p:sp>
    </p:spTree>
    <p:extLst>
      <p:ext uri="{BB962C8B-B14F-4D97-AF65-F5344CB8AC3E}">
        <p14:creationId xmlns:p14="http://schemas.microsoft.com/office/powerpoint/2010/main" val="731732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8493A5-FDB4-439F-86D1-5B0BBDDD346D}"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8F937-7927-46C2-939F-94855B472F9F}" type="slidenum">
              <a:rPr lang="en-US" smtClean="0"/>
              <a:t>‹#›</a:t>
            </a:fld>
            <a:endParaRPr lang="en-US"/>
          </a:p>
        </p:txBody>
      </p:sp>
    </p:spTree>
    <p:extLst>
      <p:ext uri="{BB962C8B-B14F-4D97-AF65-F5344CB8AC3E}">
        <p14:creationId xmlns:p14="http://schemas.microsoft.com/office/powerpoint/2010/main" val="492920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8493A5-FDB4-439F-86D1-5B0BBDDD346D}"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8F937-7927-46C2-939F-94855B472F9F}" type="slidenum">
              <a:rPr lang="en-US" smtClean="0"/>
              <a:t>‹#›</a:t>
            </a:fld>
            <a:endParaRPr lang="en-US"/>
          </a:p>
        </p:txBody>
      </p:sp>
    </p:spTree>
    <p:extLst>
      <p:ext uri="{BB962C8B-B14F-4D97-AF65-F5344CB8AC3E}">
        <p14:creationId xmlns:p14="http://schemas.microsoft.com/office/powerpoint/2010/main" val="605478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8493A5-FDB4-439F-86D1-5B0BBDDD346D}"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8F937-7927-46C2-939F-94855B472F9F}" type="slidenum">
              <a:rPr lang="en-US" smtClean="0"/>
              <a:t>‹#›</a:t>
            </a:fld>
            <a:endParaRPr lang="en-US"/>
          </a:p>
        </p:txBody>
      </p:sp>
    </p:spTree>
    <p:extLst>
      <p:ext uri="{BB962C8B-B14F-4D97-AF65-F5344CB8AC3E}">
        <p14:creationId xmlns:p14="http://schemas.microsoft.com/office/powerpoint/2010/main" val="12858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8493A5-FDB4-439F-86D1-5B0BBDDD346D}"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8F937-7927-46C2-939F-94855B472F9F}" type="slidenum">
              <a:rPr lang="en-US" smtClean="0"/>
              <a:t>‹#›</a:t>
            </a:fld>
            <a:endParaRPr lang="en-US"/>
          </a:p>
        </p:txBody>
      </p:sp>
    </p:spTree>
    <p:extLst>
      <p:ext uri="{BB962C8B-B14F-4D97-AF65-F5344CB8AC3E}">
        <p14:creationId xmlns:p14="http://schemas.microsoft.com/office/powerpoint/2010/main" val="2760941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493A5-FDB4-439F-86D1-5B0BBDDD346D}" type="datetimeFigureOut">
              <a:rPr lang="en-US" smtClean="0"/>
              <a:t>8/14/2020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8F937-7927-46C2-939F-94855B472F9F}" type="slidenum">
              <a:rPr lang="en-US" smtClean="0"/>
              <a:t>‹#›</a:t>
            </a:fld>
            <a:endParaRPr lang="en-US"/>
          </a:p>
        </p:txBody>
      </p:sp>
    </p:spTree>
    <p:extLst>
      <p:ext uri="{BB962C8B-B14F-4D97-AF65-F5344CB8AC3E}">
        <p14:creationId xmlns:p14="http://schemas.microsoft.com/office/powerpoint/2010/main" val="1700590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493A5-FDB4-439F-86D1-5B0BBDDD346D}"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8F937-7927-46C2-939F-94855B472F9F}" type="slidenum">
              <a:rPr lang="en-US" smtClean="0"/>
              <a:t>‹#›</a:t>
            </a:fld>
            <a:endParaRPr lang="en-US"/>
          </a:p>
        </p:txBody>
      </p:sp>
    </p:spTree>
    <p:extLst>
      <p:ext uri="{BB962C8B-B14F-4D97-AF65-F5344CB8AC3E}">
        <p14:creationId xmlns:p14="http://schemas.microsoft.com/office/powerpoint/2010/main" val="1635052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493A5-FDB4-439F-86D1-5B0BBDDD346D}"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8F937-7927-46C2-939F-94855B472F9F}" type="slidenum">
              <a:rPr lang="en-US" smtClean="0"/>
              <a:t>‹#›</a:t>
            </a:fld>
            <a:endParaRPr lang="en-US"/>
          </a:p>
        </p:txBody>
      </p:sp>
    </p:spTree>
    <p:extLst>
      <p:ext uri="{BB962C8B-B14F-4D97-AF65-F5344CB8AC3E}">
        <p14:creationId xmlns:p14="http://schemas.microsoft.com/office/powerpoint/2010/main" val="231624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493A5-FDB4-439F-86D1-5B0BBDDD346D}" type="datetimeFigureOut">
              <a:rPr lang="en-US" smtClean="0"/>
              <a:t>8/14/2020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8F937-7927-46C2-939F-94855B472F9F}" type="slidenum">
              <a:rPr lang="en-US" smtClean="0"/>
              <a:t>‹#›</a:t>
            </a:fld>
            <a:endParaRPr lang="en-US"/>
          </a:p>
        </p:txBody>
      </p:sp>
    </p:spTree>
    <p:extLst>
      <p:ext uri="{BB962C8B-B14F-4D97-AF65-F5344CB8AC3E}">
        <p14:creationId xmlns:p14="http://schemas.microsoft.com/office/powerpoint/2010/main" val="2272592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3123779"/>
          </a:xfrm>
        </p:spPr>
        <p:txBody>
          <a:bodyPr>
            <a:normAutofit fontScale="90000"/>
          </a:bodyPr>
          <a:lstStyle/>
          <a:p>
            <a:r>
              <a:rPr lang="en-US" dirty="0" smtClean="0"/>
              <a:t/>
            </a:r>
            <a:br>
              <a:rPr lang="en-US" dirty="0" smtClean="0"/>
            </a:br>
            <a:r>
              <a:rPr lang="en-US" dirty="0" smtClean="0"/>
              <a:t>Adoption of e-business as a source of Competitive Advantage</a:t>
            </a:r>
            <a:br>
              <a:rPr lang="en-US" dirty="0" smtClean="0"/>
            </a:br>
            <a:r>
              <a:rPr lang="en-US" dirty="0" smtClean="0"/>
              <a:t>A case of Private health facilities in ASAL region</a:t>
            </a:r>
            <a:br>
              <a:rPr lang="en-US" dirty="0" smtClean="0"/>
            </a:br>
            <a:endParaRPr lang="en-US" dirty="0"/>
          </a:p>
        </p:txBody>
      </p:sp>
      <p:sp>
        <p:nvSpPr>
          <p:cNvPr id="3" name="Subtitle 2"/>
          <p:cNvSpPr>
            <a:spLocks noGrp="1"/>
          </p:cNvSpPr>
          <p:nvPr>
            <p:ph type="subTitle" idx="1"/>
          </p:nvPr>
        </p:nvSpPr>
        <p:spPr/>
        <p:txBody>
          <a:bodyPr/>
          <a:lstStyle/>
          <a:p>
            <a:endParaRPr lang="en-US" dirty="0" smtClean="0">
              <a:solidFill>
                <a:schemeClr val="tx1"/>
              </a:solidFill>
            </a:endParaRPr>
          </a:p>
          <a:p>
            <a:r>
              <a:rPr lang="en-US" dirty="0" smtClean="0">
                <a:solidFill>
                  <a:schemeClr val="tx1"/>
                </a:solidFill>
              </a:rPr>
              <a:t>James </a:t>
            </a:r>
            <a:r>
              <a:rPr lang="en-US" dirty="0" err="1" smtClean="0">
                <a:solidFill>
                  <a:schemeClr val="tx1"/>
                </a:solidFill>
              </a:rPr>
              <a:t>Lowasa</a:t>
            </a:r>
            <a:endParaRPr lang="en-US" dirty="0" smtClean="0">
              <a:solidFill>
                <a:schemeClr val="tx1"/>
              </a:solidFill>
            </a:endParaRPr>
          </a:p>
          <a:p>
            <a:r>
              <a:rPr lang="en-US" dirty="0" err="1" smtClean="0">
                <a:solidFill>
                  <a:schemeClr val="tx1"/>
                </a:solidFill>
              </a:rPr>
              <a:t>Dr</a:t>
            </a:r>
            <a:r>
              <a:rPr lang="en-US" dirty="0" smtClean="0">
                <a:solidFill>
                  <a:schemeClr val="tx1"/>
                </a:solidFill>
              </a:rPr>
              <a:t> Simon </a:t>
            </a:r>
            <a:r>
              <a:rPr lang="en-US" dirty="0" err="1" smtClean="0">
                <a:solidFill>
                  <a:schemeClr val="tx1"/>
                </a:solidFill>
              </a:rPr>
              <a:t>Kipchumba</a:t>
            </a:r>
            <a:endParaRPr lang="en-US" dirty="0">
              <a:solidFill>
                <a:schemeClr val="tx1"/>
              </a:solidFill>
            </a:endParaRPr>
          </a:p>
        </p:txBody>
      </p:sp>
    </p:spTree>
    <p:extLst>
      <p:ext uri="{BB962C8B-B14F-4D97-AF65-F5344CB8AC3E}">
        <p14:creationId xmlns:p14="http://schemas.microsoft.com/office/powerpoint/2010/main" val="194393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0" y="1196752"/>
            <a:ext cx="3995936" cy="369332"/>
          </a:xfrm>
          <a:prstGeom prst="rect">
            <a:avLst/>
          </a:prstGeom>
          <a:noFill/>
        </p:spPr>
        <p:txBody>
          <a:bodyPr wrap="square" rtlCol="0">
            <a:spAutoFit/>
          </a:bodyPr>
          <a:lstStyle/>
          <a:p>
            <a:r>
              <a:rPr lang="en-US" dirty="0" smtClean="0"/>
              <a:t>E-business descriptive  analysis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11900242"/>
              </p:ext>
            </p:extLst>
          </p:nvPr>
        </p:nvGraphicFramePr>
        <p:xfrm>
          <a:off x="899592" y="1700808"/>
          <a:ext cx="6552728" cy="2880322"/>
        </p:xfrm>
        <a:graphic>
          <a:graphicData uri="http://schemas.openxmlformats.org/drawingml/2006/table">
            <a:tbl>
              <a:tblPr firstRow="1" firstCol="1" bandRow="1"/>
              <a:tblGrid>
                <a:gridCol w="2344837"/>
                <a:gridCol w="1236498"/>
                <a:gridCol w="1236498"/>
                <a:gridCol w="1734895"/>
              </a:tblGrid>
              <a:tr h="785542">
                <a:tc gridSpan="4">
                  <a:txBody>
                    <a:bodyPr/>
                    <a:lstStyle/>
                    <a:p>
                      <a:pPr algn="ctr">
                        <a:spcBef>
                          <a:spcPts val="600"/>
                        </a:spcBef>
                        <a:spcAft>
                          <a:spcPts val="600"/>
                        </a:spcAft>
                      </a:pPr>
                      <a:r>
                        <a:rPr lang="en-US" sz="1100" i="1" dirty="0">
                          <a:solidFill>
                            <a:srgbClr val="A7A7A7"/>
                          </a:solidFill>
                          <a:effectLst/>
                          <a:latin typeface="Times New Roman"/>
                          <a:ea typeface="Helvetica Neue"/>
                          <a:cs typeface="Times New Roman"/>
                        </a:rPr>
                        <a:t> </a:t>
                      </a:r>
                      <a:endParaRPr lang="en-US" sz="1100" i="1" dirty="0">
                        <a:solidFill>
                          <a:srgbClr val="A7A7A7"/>
                        </a:solidFill>
                        <a:effectLst/>
                        <a:latin typeface="Helvetica Neue"/>
                        <a:ea typeface="Helvetica Neue"/>
                        <a:cs typeface="Times New Roman"/>
                      </a:endParaRPr>
                    </a:p>
                    <a:p>
                      <a:pPr algn="ctr">
                        <a:spcBef>
                          <a:spcPts val="600"/>
                        </a:spcBef>
                        <a:spcAft>
                          <a:spcPts val="600"/>
                        </a:spcAft>
                      </a:pPr>
                      <a:r>
                        <a:rPr lang="en-US" sz="1100" i="1" dirty="0">
                          <a:solidFill>
                            <a:srgbClr val="A7A7A7"/>
                          </a:solidFill>
                          <a:effectLst/>
                          <a:latin typeface="Times New Roman"/>
                          <a:ea typeface="Helvetica Neue"/>
                          <a:cs typeface="Times New Roman"/>
                        </a:rPr>
                        <a:t>Table 1: E-Business Descriptive Analysis</a:t>
                      </a:r>
                      <a:endParaRPr lang="en-US" sz="1100" i="1" dirty="0">
                        <a:solidFill>
                          <a:srgbClr val="A7A7A7"/>
                        </a:solidFill>
                        <a:effectLst/>
                        <a:latin typeface="Helvetica Neue"/>
                        <a:ea typeface="Helvetica Neue"/>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49130">
                <a:tc>
                  <a:txBody>
                    <a:bodyPr/>
                    <a:lstStyle/>
                    <a:p>
                      <a:pPr>
                        <a:spcAft>
                          <a:spcPts val="0"/>
                        </a:spcAft>
                      </a:pPr>
                      <a:r>
                        <a:rPr lang="en-US" sz="1200">
                          <a:effectLst/>
                          <a:latin typeface="Times New Roman"/>
                          <a:ea typeface="Arial Unicode MS"/>
                        </a:rPr>
                        <a:t> </a:t>
                      </a:r>
                    </a:p>
                  </a:txBody>
                  <a:tcPr marL="0" marR="0" marT="0" marB="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200">
                          <a:effectLst/>
                          <a:latin typeface="Times New Roman"/>
                          <a:ea typeface="Arial Unicode MS"/>
                        </a:rPr>
                        <a:t>N</a:t>
                      </a: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200">
                          <a:effectLst/>
                          <a:latin typeface="Times New Roman"/>
                          <a:ea typeface="Arial Unicode MS"/>
                        </a:rPr>
                        <a:t>Mean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200">
                          <a:effectLst/>
                          <a:latin typeface="Times New Roman"/>
                          <a:ea typeface="Arial Unicode MS"/>
                        </a:rPr>
                        <a:t>Std. Deviation</a:t>
                      </a: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49130">
                <a:tc>
                  <a:txBody>
                    <a:bodyPr/>
                    <a:lstStyle/>
                    <a:p>
                      <a:pPr marL="38100" marR="38100">
                        <a:lnSpc>
                          <a:spcPts val="1600"/>
                        </a:lnSpc>
                        <a:spcAft>
                          <a:spcPts val="0"/>
                        </a:spcAft>
                      </a:pPr>
                      <a:r>
                        <a:rPr lang="en-US" sz="1200">
                          <a:effectLst/>
                          <a:latin typeface="Times New Roman"/>
                          <a:ea typeface="Arial Unicode MS"/>
                        </a:rPr>
                        <a:t>E-Tendering</a:t>
                      </a: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40</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200" dirty="0">
                          <a:effectLst/>
                          <a:latin typeface="Times New Roman"/>
                          <a:ea typeface="Arial Unicode MS"/>
                        </a:rPr>
                        <a:t>2.45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1.085</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49130">
                <a:tc>
                  <a:txBody>
                    <a:bodyPr/>
                    <a:lstStyle/>
                    <a:p>
                      <a:pPr marL="38100" marR="38100">
                        <a:lnSpc>
                          <a:spcPts val="1600"/>
                        </a:lnSpc>
                        <a:spcAft>
                          <a:spcPts val="0"/>
                        </a:spcAft>
                      </a:pPr>
                      <a:r>
                        <a:rPr lang="en-US" sz="1200">
                          <a:effectLst/>
                          <a:latin typeface="Times New Roman"/>
                          <a:ea typeface="Arial Unicode MS"/>
                        </a:rPr>
                        <a:t>E supplier</a:t>
                      </a: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dirty="0">
                          <a:effectLst/>
                          <a:latin typeface="Times New Roman"/>
                          <a:ea typeface="Arial Unicode MS"/>
                        </a:rPr>
                        <a:t>40</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.992</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49130">
                <a:tc>
                  <a:txBody>
                    <a:bodyPr/>
                    <a:lstStyle/>
                    <a:p>
                      <a:pPr marL="38100" marR="38100">
                        <a:lnSpc>
                          <a:spcPts val="1600"/>
                        </a:lnSpc>
                        <a:spcAft>
                          <a:spcPts val="0"/>
                        </a:spcAft>
                      </a:pPr>
                      <a:r>
                        <a:rPr lang="en-US" sz="1200" dirty="0">
                          <a:effectLst/>
                          <a:latin typeface="Times New Roman"/>
                          <a:ea typeface="Arial Unicode MS"/>
                        </a:rPr>
                        <a:t>E-Payment Strategy</a:t>
                      </a: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40</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2.65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1.001</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49130">
                <a:tc>
                  <a:txBody>
                    <a:bodyPr/>
                    <a:lstStyle/>
                    <a:p>
                      <a:pPr marL="38100" marR="38100">
                        <a:lnSpc>
                          <a:spcPts val="1600"/>
                        </a:lnSpc>
                        <a:spcAft>
                          <a:spcPts val="0"/>
                        </a:spcAft>
                      </a:pPr>
                      <a:r>
                        <a:rPr lang="en-US" sz="1200">
                          <a:effectLst/>
                          <a:latin typeface="Times New Roman"/>
                          <a:ea typeface="Arial Unicode MS"/>
                        </a:rPr>
                        <a:t>E-Sourcing Strategy</a:t>
                      </a: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40</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2.62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1.079</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49130">
                <a:tc>
                  <a:txBody>
                    <a:bodyPr/>
                    <a:lstStyle/>
                    <a:p>
                      <a:pPr marL="38100" marR="38100">
                        <a:lnSpc>
                          <a:spcPts val="1600"/>
                        </a:lnSpc>
                        <a:spcAft>
                          <a:spcPts val="0"/>
                        </a:spcAft>
                      </a:pPr>
                      <a:r>
                        <a:rPr lang="en-US" sz="1200">
                          <a:effectLst/>
                          <a:latin typeface="Times New Roman"/>
                          <a:ea typeface="Arial Unicode MS"/>
                        </a:rPr>
                        <a:t>Valid N (listwise)</a:t>
                      </a: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40</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20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200" dirty="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8406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755576" y="1196752"/>
            <a:ext cx="3995936" cy="369332"/>
          </a:xfrm>
          <a:prstGeom prst="rect">
            <a:avLst/>
          </a:prstGeom>
          <a:noFill/>
        </p:spPr>
        <p:txBody>
          <a:bodyPr wrap="square" rtlCol="0">
            <a:spAutoFit/>
          </a:bodyPr>
          <a:lstStyle/>
          <a:p>
            <a:r>
              <a:rPr lang="en-US" dirty="0" smtClean="0"/>
              <a:t>E-Tendering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40764662"/>
              </p:ext>
            </p:extLst>
          </p:nvPr>
        </p:nvGraphicFramePr>
        <p:xfrm>
          <a:off x="2170113" y="1282333"/>
          <a:ext cx="5858271" cy="5390253"/>
        </p:xfrm>
        <a:graphic>
          <a:graphicData uri="http://schemas.openxmlformats.org/drawingml/2006/table">
            <a:tbl>
              <a:tblPr firstRow="1" firstCol="1" bandRow="1"/>
              <a:tblGrid>
                <a:gridCol w="1471656"/>
                <a:gridCol w="1471656"/>
                <a:gridCol w="616908"/>
                <a:gridCol w="738715"/>
                <a:gridCol w="779668"/>
                <a:gridCol w="779668"/>
              </a:tblGrid>
              <a:tr h="413999">
                <a:tc gridSpan="6">
                  <a:txBody>
                    <a:bodyPr/>
                    <a:lstStyle/>
                    <a:p>
                      <a:pPr algn="ctr">
                        <a:spcAft>
                          <a:spcPts val="1000"/>
                        </a:spcAft>
                      </a:pPr>
                      <a:r>
                        <a:rPr lang="en-US" sz="900" i="1" dirty="0">
                          <a:solidFill>
                            <a:srgbClr val="A7A7A7"/>
                          </a:solidFill>
                          <a:effectLst/>
                          <a:latin typeface="Times New Roman"/>
                          <a:ea typeface="Helvetica Neue"/>
                          <a:cs typeface="Times New Roman"/>
                        </a:rPr>
                        <a:t> </a:t>
                      </a:r>
                      <a:endParaRPr lang="en-US" sz="800" i="1" dirty="0">
                        <a:solidFill>
                          <a:srgbClr val="A7A7A7"/>
                        </a:solidFill>
                        <a:effectLst/>
                        <a:latin typeface="Helvetica Neue"/>
                        <a:ea typeface="Helvetica Neue"/>
                        <a:cs typeface="Times New Roman"/>
                      </a:endParaRPr>
                    </a:p>
                    <a:p>
                      <a:pPr algn="ctr">
                        <a:spcAft>
                          <a:spcPts val="1000"/>
                        </a:spcAft>
                      </a:pPr>
                      <a:r>
                        <a:rPr lang="en-US" sz="900" i="1" dirty="0">
                          <a:solidFill>
                            <a:srgbClr val="A7A7A7"/>
                          </a:solidFill>
                          <a:effectLst/>
                          <a:latin typeface="Times New Roman"/>
                          <a:ea typeface="Helvetica Neue"/>
                          <a:cs typeface="Times New Roman"/>
                        </a:rPr>
                        <a:t>Table 2: E Tendering</a:t>
                      </a:r>
                      <a:endParaRPr lang="en-US" sz="800" i="1" dirty="0">
                        <a:solidFill>
                          <a:srgbClr val="A7A7A7"/>
                        </a:solidFill>
                        <a:effectLst/>
                        <a:latin typeface="Helvetica Neue"/>
                        <a:ea typeface="Helvetica Neue"/>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9240">
                <a:tc gridSpan="2">
                  <a:txBody>
                    <a:bodyPr/>
                    <a:lstStyle/>
                    <a:p>
                      <a:pPr>
                        <a:spcAft>
                          <a:spcPts val="0"/>
                        </a:spcAft>
                      </a:pPr>
                      <a:r>
                        <a:rPr lang="en-US" sz="1200">
                          <a:effectLst/>
                          <a:latin typeface="Times New Roman"/>
                          <a:ea typeface="Arial Unicode MS"/>
                        </a:rPr>
                        <a:t> </a:t>
                      </a:r>
                    </a:p>
                  </a:txBody>
                  <a:tcPr marL="0" marR="0" marT="0" marB="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Aft>
                          <a:spcPts val="0"/>
                        </a:spcAft>
                      </a:pPr>
                      <a:r>
                        <a:rPr lang="en-US" sz="1200">
                          <a:effectLst/>
                          <a:latin typeface="Times New Roman"/>
                          <a:ea typeface="Arial Unicode MS"/>
                        </a:rPr>
                        <a:t>Frequency</a:t>
                      </a: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200">
                          <a:effectLst/>
                          <a:latin typeface="Times New Roman"/>
                          <a:ea typeface="Arial Unicode MS"/>
                        </a:rPr>
                        <a:t>Percent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200">
                          <a:effectLst/>
                          <a:latin typeface="Times New Roman"/>
                          <a:ea typeface="Arial Unicode MS"/>
                        </a:rPr>
                        <a:t>Valid Percent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200">
                          <a:effectLst/>
                          <a:latin typeface="Times New Roman"/>
                          <a:ea typeface="Arial Unicode MS"/>
                        </a:rPr>
                        <a:t>Cumulative Percent</a:t>
                      </a: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048100">
                <a:tc rowSpan="5">
                  <a:txBody>
                    <a:bodyPr/>
                    <a:lstStyle/>
                    <a:p>
                      <a:pPr marL="38100" marR="38100">
                        <a:lnSpc>
                          <a:spcPts val="1600"/>
                        </a:lnSpc>
                        <a:spcAft>
                          <a:spcPts val="0"/>
                        </a:spcAft>
                      </a:pPr>
                      <a:r>
                        <a:rPr lang="en-US" sz="1200" dirty="0">
                          <a:effectLst/>
                          <a:latin typeface="Times New Roman"/>
                          <a:ea typeface="Arial Unicode MS"/>
                        </a:rPr>
                        <a:t>Valid</a:t>
                      </a: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nSpc>
                          <a:spcPts val="1600"/>
                        </a:lnSpc>
                        <a:spcAft>
                          <a:spcPts val="0"/>
                        </a:spcAft>
                      </a:pPr>
                      <a:r>
                        <a:rPr lang="en-US" sz="1200">
                          <a:effectLst/>
                          <a:latin typeface="Times New Roman"/>
                          <a:ea typeface="Arial Unicode MS"/>
                        </a:rPr>
                        <a:t>Private health care facilities provide an online portal for a network of eligible real-time suppliers.</a:t>
                      </a: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11</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22.4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27.5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27.5</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1048100">
                <a:tc vMerge="1">
                  <a:txBody>
                    <a:bodyPr/>
                    <a:lstStyle/>
                    <a:p>
                      <a:endParaRPr lang="en-US"/>
                    </a:p>
                  </a:txBody>
                  <a:tcPr/>
                </a:tc>
                <a:tc>
                  <a:txBody>
                    <a:bodyPr/>
                    <a:lstStyle/>
                    <a:p>
                      <a:pPr marL="38100" marR="38100">
                        <a:lnSpc>
                          <a:spcPts val="1600"/>
                        </a:lnSpc>
                        <a:spcAft>
                          <a:spcPts val="0"/>
                        </a:spcAft>
                      </a:pPr>
                      <a:r>
                        <a:rPr lang="en-US" sz="1200">
                          <a:effectLst/>
                          <a:latin typeface="Times New Roman"/>
                          <a:ea typeface="Arial Unicode MS"/>
                        </a:rPr>
                        <a:t>Private hospital firm collects and reviews suppliers' deals through an internet-based programme.</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7</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45.0</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015007">
                <a:tc vMerge="1">
                  <a:txBody>
                    <a:bodyPr/>
                    <a:lstStyle/>
                    <a:p>
                      <a:endParaRPr lang="en-US"/>
                    </a:p>
                  </a:txBody>
                  <a:tcPr/>
                </a:tc>
                <a:tc>
                  <a:txBody>
                    <a:bodyPr/>
                    <a:lstStyle/>
                    <a:p>
                      <a:pPr marL="38100" marR="38100">
                        <a:lnSpc>
                          <a:spcPts val="1600"/>
                        </a:lnSpc>
                        <a:spcAft>
                          <a:spcPts val="0"/>
                        </a:spcAft>
                      </a:pPr>
                      <a:r>
                        <a:rPr lang="en-US" sz="1200">
                          <a:effectLst/>
                          <a:latin typeface="Times New Roman"/>
                          <a:ea typeface="Arial Unicode MS"/>
                        </a:rPr>
                        <a:t>Private hospitals use an online system where suppliers react once when placing bids</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15</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30.6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37.5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82.5</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838480">
                <a:tc vMerge="1">
                  <a:txBody>
                    <a:bodyPr/>
                    <a:lstStyle/>
                    <a:p>
                      <a:endParaRPr lang="en-US"/>
                    </a:p>
                  </a:txBody>
                  <a:tcPr/>
                </a:tc>
                <a:tc>
                  <a:txBody>
                    <a:bodyPr/>
                    <a:lstStyle/>
                    <a:p>
                      <a:pPr marL="38100" marR="38100">
                        <a:lnSpc>
                          <a:spcPts val="1600"/>
                        </a:lnSpc>
                        <a:spcAft>
                          <a:spcPts val="0"/>
                        </a:spcAft>
                      </a:pPr>
                      <a:r>
                        <a:rPr lang="en-US" sz="1200">
                          <a:effectLst/>
                          <a:latin typeface="Times New Roman"/>
                          <a:ea typeface="Arial Unicode MS"/>
                        </a:rPr>
                        <a:t>The  private  hospitals  use  30  minutes  to  one  hour during the bidding process </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7</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100.0</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09620">
                <a:tc vMerge="1">
                  <a:txBody>
                    <a:bodyPr/>
                    <a:lstStyle/>
                    <a:p>
                      <a:endParaRPr lang="en-US"/>
                    </a:p>
                  </a:txBody>
                  <a:tcPr/>
                </a:tc>
                <a:tc>
                  <a:txBody>
                    <a:bodyPr/>
                    <a:lstStyle/>
                    <a:p>
                      <a:pPr marL="38100" marR="38100">
                        <a:lnSpc>
                          <a:spcPts val="1600"/>
                        </a:lnSpc>
                        <a:spcAft>
                          <a:spcPts val="0"/>
                        </a:spcAft>
                      </a:pPr>
                      <a:r>
                        <a:rPr lang="en-US" sz="1200">
                          <a:effectLst/>
                          <a:latin typeface="Times New Roman"/>
                          <a:ea typeface="Arial Unicode MS"/>
                        </a:rPr>
                        <a:t>Total</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40</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81.6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US" sz="120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09620">
                <a:tc>
                  <a:txBody>
                    <a:bodyPr/>
                    <a:lstStyle/>
                    <a:p>
                      <a:pPr marL="38100" marR="38100">
                        <a:lnSpc>
                          <a:spcPts val="1600"/>
                        </a:lnSpc>
                        <a:spcAft>
                          <a:spcPts val="0"/>
                        </a:spcAft>
                      </a:pPr>
                      <a:r>
                        <a:rPr lang="en-US" sz="1200" dirty="0">
                          <a:effectLst/>
                          <a:latin typeface="Times New Roman"/>
                          <a:ea typeface="Arial Unicode MS"/>
                        </a:rPr>
                        <a:t>Missing</a:t>
                      </a:r>
                    </a:p>
                  </a:txBody>
                  <a:tcPr marL="0" marR="0" marT="0" marB="0">
                    <a:lnL w="28575"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38100" marR="38100">
                        <a:lnSpc>
                          <a:spcPts val="1600"/>
                        </a:lnSpc>
                        <a:spcAft>
                          <a:spcPts val="0"/>
                        </a:spcAft>
                      </a:pPr>
                      <a:r>
                        <a:rPr lang="en-US" sz="1200">
                          <a:effectLst/>
                          <a:latin typeface="Times New Roman"/>
                          <a:ea typeface="Arial Unicode MS"/>
                        </a:rPr>
                        <a:t>System</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9</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US" sz="120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US" sz="1200" dirty="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84859">
                <a:tc gridSpan="2">
                  <a:txBody>
                    <a:bodyPr/>
                    <a:lstStyle/>
                    <a:p>
                      <a:pPr marL="38100" marR="38100">
                        <a:lnSpc>
                          <a:spcPts val="1600"/>
                        </a:lnSpc>
                        <a:spcAft>
                          <a:spcPts val="0"/>
                        </a:spcAft>
                      </a:pPr>
                      <a:r>
                        <a:rPr lang="en-US" sz="1200" dirty="0">
                          <a:effectLst/>
                          <a:latin typeface="Times New Roman"/>
                          <a:ea typeface="Arial Unicode MS"/>
                        </a:rPr>
                        <a:t>Total</a:t>
                      </a: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r">
                        <a:lnSpc>
                          <a:spcPts val="1600"/>
                        </a:lnSpc>
                        <a:spcAft>
                          <a:spcPts val="0"/>
                        </a:spcAft>
                      </a:pPr>
                      <a:r>
                        <a:rPr lang="en-US" sz="1200">
                          <a:effectLst/>
                          <a:latin typeface="Times New Roman"/>
                          <a:ea typeface="Arial Unicode MS"/>
                        </a:rPr>
                        <a:t>49</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20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200" dirty="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Rectangle 1"/>
          <p:cNvSpPr>
            <a:spLocks noChangeArrowheads="1"/>
          </p:cNvSpPr>
          <p:nvPr/>
        </p:nvSpPr>
        <p:spPr bwMode="auto">
          <a:xfrm>
            <a:off x="2170113" y="1325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96647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755576" y="1196752"/>
            <a:ext cx="3995936" cy="369332"/>
          </a:xfrm>
          <a:prstGeom prst="rect">
            <a:avLst/>
          </a:prstGeom>
          <a:noFill/>
        </p:spPr>
        <p:txBody>
          <a:bodyPr wrap="square" rtlCol="0">
            <a:spAutoFit/>
          </a:bodyPr>
          <a:lstStyle/>
          <a:p>
            <a:r>
              <a:rPr lang="en-US" dirty="0" smtClean="0"/>
              <a:t>E-Payment</a:t>
            </a:r>
            <a:endParaRPr lang="en-US" dirty="0"/>
          </a:p>
        </p:txBody>
      </p:sp>
      <p:sp>
        <p:nvSpPr>
          <p:cNvPr id="6" name="Rectangle 1"/>
          <p:cNvSpPr>
            <a:spLocks noChangeArrowheads="1"/>
          </p:cNvSpPr>
          <p:nvPr/>
        </p:nvSpPr>
        <p:spPr bwMode="auto">
          <a:xfrm>
            <a:off x="2170113" y="1325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7064485"/>
              </p:ext>
            </p:extLst>
          </p:nvPr>
        </p:nvGraphicFramePr>
        <p:xfrm>
          <a:off x="2339752" y="1196752"/>
          <a:ext cx="5472608" cy="5572188"/>
        </p:xfrm>
        <a:graphic>
          <a:graphicData uri="http://schemas.openxmlformats.org/drawingml/2006/table">
            <a:tbl>
              <a:tblPr firstRow="1" firstCol="1" bandRow="1"/>
              <a:tblGrid>
                <a:gridCol w="1289450"/>
                <a:gridCol w="1289450"/>
                <a:gridCol w="612411"/>
                <a:gridCol w="733329"/>
                <a:gridCol w="773984"/>
                <a:gridCol w="773984"/>
              </a:tblGrid>
              <a:tr h="140653">
                <a:tc gridSpan="6">
                  <a:txBody>
                    <a:bodyPr/>
                    <a:lstStyle/>
                    <a:p>
                      <a:pPr algn="ctr">
                        <a:spcAft>
                          <a:spcPts val="1000"/>
                        </a:spcAft>
                      </a:pPr>
                      <a:r>
                        <a:rPr lang="en-US" sz="900" i="1" dirty="0">
                          <a:solidFill>
                            <a:srgbClr val="A7A7A7"/>
                          </a:solidFill>
                          <a:effectLst/>
                          <a:latin typeface="Times New Roman"/>
                          <a:ea typeface="Helvetica Neue"/>
                          <a:cs typeface="Times New Roman"/>
                        </a:rPr>
                        <a:t>Table 3: E Payment</a:t>
                      </a:r>
                      <a:endParaRPr lang="en-US" sz="800" i="1" dirty="0">
                        <a:solidFill>
                          <a:srgbClr val="A7A7A7"/>
                        </a:solidFill>
                        <a:effectLst/>
                        <a:latin typeface="Helvetica Neue"/>
                        <a:ea typeface="Helvetica Neue"/>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6750">
                <a:tc gridSpan="2">
                  <a:txBody>
                    <a:bodyPr/>
                    <a:lstStyle/>
                    <a:p>
                      <a:pPr>
                        <a:spcAft>
                          <a:spcPts val="0"/>
                        </a:spcAft>
                      </a:pPr>
                      <a:r>
                        <a:rPr lang="en-US" sz="900" dirty="0">
                          <a:effectLst/>
                          <a:latin typeface="Times New Roman"/>
                          <a:ea typeface="Arial Unicode MS"/>
                        </a:rPr>
                        <a:t> </a:t>
                      </a:r>
                      <a:endParaRPr lang="en-US" sz="1000" dirty="0">
                        <a:effectLst/>
                        <a:latin typeface="Times New Roman"/>
                        <a:ea typeface="Arial Unicode MS"/>
                      </a:endParaRPr>
                    </a:p>
                  </a:txBody>
                  <a:tcPr marL="0" marR="0" marT="0" marB="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Aft>
                          <a:spcPts val="0"/>
                        </a:spcAft>
                      </a:pPr>
                      <a:r>
                        <a:rPr lang="en-US" sz="1200">
                          <a:effectLst/>
                          <a:latin typeface="Times New Roman"/>
                          <a:ea typeface="Arial Unicode MS"/>
                        </a:rPr>
                        <a:t>Frequency</a:t>
                      </a: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200">
                          <a:effectLst/>
                          <a:latin typeface="Times New Roman"/>
                          <a:ea typeface="Arial Unicode MS"/>
                        </a:rPr>
                        <a:t>Percent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200">
                          <a:effectLst/>
                          <a:latin typeface="Times New Roman"/>
                          <a:ea typeface="Arial Unicode MS"/>
                        </a:rPr>
                        <a:t>Valid Percent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200" dirty="0">
                          <a:effectLst/>
                          <a:latin typeface="Times New Roman"/>
                          <a:ea typeface="Arial Unicode MS"/>
                        </a:rPr>
                        <a:t>Cumulative Percent</a:t>
                      </a: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041874">
                <a:tc rowSpan="5">
                  <a:txBody>
                    <a:bodyPr/>
                    <a:lstStyle/>
                    <a:p>
                      <a:pPr marL="38100" marR="38100">
                        <a:lnSpc>
                          <a:spcPts val="1600"/>
                        </a:lnSpc>
                        <a:spcAft>
                          <a:spcPts val="0"/>
                        </a:spcAft>
                      </a:pPr>
                      <a:r>
                        <a:rPr lang="en-US" sz="1200" dirty="0">
                          <a:effectLst/>
                          <a:latin typeface="Times New Roman"/>
                          <a:ea typeface="Arial Unicode MS"/>
                        </a:rPr>
                        <a:t>Valid</a:t>
                      </a: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nSpc>
                          <a:spcPts val="1600"/>
                        </a:lnSpc>
                        <a:spcAft>
                          <a:spcPts val="0"/>
                        </a:spcAft>
                      </a:pPr>
                      <a:r>
                        <a:rPr lang="en-US" sz="1200">
                          <a:effectLst/>
                          <a:latin typeface="Times New Roman"/>
                          <a:ea typeface="Arial Unicode MS"/>
                        </a:rPr>
                        <a:t>Private health care facilities use e-sourcing to cut costs and boost procurement performance.</a:t>
                      </a: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6</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200" dirty="0">
                          <a:effectLst/>
                          <a:latin typeface="Times New Roman"/>
                          <a:ea typeface="Arial Unicode MS"/>
                        </a:rPr>
                        <a:t>15.0</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833499">
                <a:tc vMerge="1">
                  <a:txBody>
                    <a:bodyPr/>
                    <a:lstStyle/>
                    <a:p>
                      <a:endParaRPr lang="en-US"/>
                    </a:p>
                  </a:txBody>
                  <a:tcPr/>
                </a:tc>
                <a:tc>
                  <a:txBody>
                    <a:bodyPr/>
                    <a:lstStyle/>
                    <a:p>
                      <a:pPr marL="38100" marR="38100">
                        <a:lnSpc>
                          <a:spcPts val="1600"/>
                        </a:lnSpc>
                        <a:spcAft>
                          <a:spcPts val="0"/>
                        </a:spcAft>
                      </a:pPr>
                      <a:r>
                        <a:rPr lang="en-US" sz="1200">
                          <a:effectLst/>
                          <a:latin typeface="Times New Roman"/>
                          <a:ea typeface="Arial Unicode MS"/>
                        </a:rPr>
                        <a:t>Private hospitals have online quote requests which minimize lead times.</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11</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dirty="0">
                          <a:effectLst/>
                          <a:latin typeface="Times New Roman"/>
                          <a:ea typeface="Arial Unicode MS"/>
                        </a:rPr>
                        <a:t>22.4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27.5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42.5</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901209">
                <a:tc vMerge="1">
                  <a:txBody>
                    <a:bodyPr/>
                    <a:lstStyle/>
                    <a:p>
                      <a:endParaRPr lang="en-US"/>
                    </a:p>
                  </a:txBody>
                  <a:tcPr/>
                </a:tc>
                <a:tc>
                  <a:txBody>
                    <a:bodyPr/>
                    <a:lstStyle/>
                    <a:p>
                      <a:pPr marL="38100" marR="38100">
                        <a:lnSpc>
                          <a:spcPts val="1600"/>
                        </a:lnSpc>
                        <a:spcAft>
                          <a:spcPts val="0"/>
                        </a:spcAft>
                      </a:pPr>
                      <a:r>
                        <a:rPr lang="en-US" sz="1200">
                          <a:effectLst/>
                          <a:latin typeface="Times New Roman"/>
                          <a:ea typeface="Arial Unicode MS"/>
                        </a:rPr>
                        <a:t>Private health care facilities have an Internet-based manufacturer evaluation</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14</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28.6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35.0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77.5</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081450">
                <a:tc vMerge="1">
                  <a:txBody>
                    <a:bodyPr/>
                    <a:lstStyle/>
                    <a:p>
                      <a:endParaRPr lang="en-US"/>
                    </a:p>
                  </a:txBody>
                  <a:tcPr/>
                </a:tc>
                <a:tc>
                  <a:txBody>
                    <a:bodyPr/>
                    <a:lstStyle/>
                    <a:p>
                      <a:pPr marL="38100" marR="38100">
                        <a:lnSpc>
                          <a:spcPts val="1600"/>
                        </a:lnSpc>
                        <a:spcAft>
                          <a:spcPts val="0"/>
                        </a:spcAft>
                      </a:pPr>
                      <a:r>
                        <a:rPr lang="en-US" sz="1200">
                          <a:effectLst/>
                          <a:latin typeface="Times New Roman"/>
                          <a:ea typeface="Arial Unicode MS"/>
                        </a:rPr>
                        <a:t>There is an online portal in the private health facilities where consumers and suppliers work together</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9</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22.5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dirty="0">
                          <a:effectLst/>
                          <a:latin typeface="Times New Roman"/>
                          <a:ea typeface="Arial Unicode MS"/>
                        </a:rPr>
                        <a:t>100.0</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08375">
                <a:tc vMerge="1">
                  <a:txBody>
                    <a:bodyPr/>
                    <a:lstStyle/>
                    <a:p>
                      <a:endParaRPr lang="en-US"/>
                    </a:p>
                  </a:txBody>
                  <a:tcPr/>
                </a:tc>
                <a:tc>
                  <a:txBody>
                    <a:bodyPr/>
                    <a:lstStyle/>
                    <a:p>
                      <a:pPr marL="38100" marR="38100">
                        <a:lnSpc>
                          <a:spcPts val="1600"/>
                        </a:lnSpc>
                        <a:spcAft>
                          <a:spcPts val="0"/>
                        </a:spcAft>
                      </a:pPr>
                      <a:r>
                        <a:rPr lang="en-US" sz="1200">
                          <a:effectLst/>
                          <a:latin typeface="Times New Roman"/>
                          <a:ea typeface="Arial Unicode MS"/>
                        </a:rPr>
                        <a:t>Total</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40</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81.6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US" sz="120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56710">
                <a:tc>
                  <a:txBody>
                    <a:bodyPr/>
                    <a:lstStyle/>
                    <a:p>
                      <a:pPr marL="38100" marR="38100">
                        <a:lnSpc>
                          <a:spcPts val="1600"/>
                        </a:lnSpc>
                        <a:spcAft>
                          <a:spcPts val="0"/>
                        </a:spcAft>
                      </a:pPr>
                      <a:r>
                        <a:rPr lang="en-US" sz="1200">
                          <a:effectLst/>
                          <a:latin typeface="Times New Roman"/>
                          <a:ea typeface="Arial Unicode MS"/>
                        </a:rPr>
                        <a:t>Missing</a:t>
                      </a:r>
                    </a:p>
                  </a:txBody>
                  <a:tcPr marL="0" marR="0" marT="0" marB="0">
                    <a:lnL w="28575"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38100" marR="38100">
                        <a:lnSpc>
                          <a:spcPts val="1600"/>
                        </a:lnSpc>
                        <a:spcAft>
                          <a:spcPts val="0"/>
                        </a:spcAft>
                      </a:pPr>
                      <a:r>
                        <a:rPr lang="en-US" sz="1200">
                          <a:effectLst/>
                          <a:latin typeface="Times New Roman"/>
                          <a:ea typeface="Arial Unicode MS"/>
                        </a:rPr>
                        <a:t>System</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9</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US" sz="120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US" sz="1200" dirty="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08375">
                <a:tc gridSpan="2">
                  <a:txBody>
                    <a:bodyPr/>
                    <a:lstStyle/>
                    <a:p>
                      <a:pPr marL="38100" marR="38100">
                        <a:lnSpc>
                          <a:spcPts val="1600"/>
                        </a:lnSpc>
                        <a:spcAft>
                          <a:spcPts val="0"/>
                        </a:spcAft>
                      </a:pPr>
                      <a:r>
                        <a:rPr lang="en-US" sz="1200">
                          <a:effectLst/>
                          <a:latin typeface="Times New Roman"/>
                          <a:ea typeface="Arial Unicode MS"/>
                        </a:rPr>
                        <a:t>Total</a:t>
                      </a: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r">
                        <a:lnSpc>
                          <a:spcPts val="1600"/>
                        </a:lnSpc>
                        <a:spcAft>
                          <a:spcPts val="0"/>
                        </a:spcAft>
                      </a:pPr>
                      <a:r>
                        <a:rPr lang="en-US" sz="1200">
                          <a:effectLst/>
                          <a:latin typeface="Times New Roman"/>
                          <a:ea typeface="Arial Unicode MS"/>
                        </a:rPr>
                        <a:t>49</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1200">
                          <a:effectLst/>
                          <a:latin typeface="Times New Roman"/>
                          <a:ea typeface="Arial Unicode MS"/>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20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200" dirty="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02715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755576" y="1196752"/>
            <a:ext cx="3995936" cy="369332"/>
          </a:xfrm>
          <a:prstGeom prst="rect">
            <a:avLst/>
          </a:prstGeom>
          <a:noFill/>
        </p:spPr>
        <p:txBody>
          <a:bodyPr wrap="square" rtlCol="0">
            <a:spAutoFit/>
          </a:bodyPr>
          <a:lstStyle/>
          <a:p>
            <a:r>
              <a:rPr lang="en-US" dirty="0" smtClean="0"/>
              <a:t>E-Supplier</a:t>
            </a:r>
            <a:endParaRPr lang="en-US" dirty="0"/>
          </a:p>
        </p:txBody>
      </p:sp>
      <p:sp>
        <p:nvSpPr>
          <p:cNvPr id="6" name="Rectangle 1"/>
          <p:cNvSpPr>
            <a:spLocks noChangeArrowheads="1"/>
          </p:cNvSpPr>
          <p:nvPr/>
        </p:nvSpPr>
        <p:spPr bwMode="auto">
          <a:xfrm>
            <a:off x="2170113" y="1325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35709546"/>
              </p:ext>
            </p:extLst>
          </p:nvPr>
        </p:nvGraphicFramePr>
        <p:xfrm>
          <a:off x="2144484" y="1381417"/>
          <a:ext cx="6027915" cy="5324967"/>
        </p:xfrm>
        <a:graphic>
          <a:graphicData uri="http://schemas.openxmlformats.org/drawingml/2006/table">
            <a:tbl>
              <a:tblPr firstRow="1" firstCol="1" bandRow="1"/>
              <a:tblGrid>
                <a:gridCol w="915348"/>
                <a:gridCol w="1910374"/>
                <a:gridCol w="671023"/>
                <a:gridCol w="803514"/>
                <a:gridCol w="31536"/>
                <a:gridCol w="848060"/>
                <a:gridCol w="848060"/>
              </a:tblGrid>
              <a:tr h="170942">
                <a:tc gridSpan="4">
                  <a:txBody>
                    <a:bodyPr/>
                    <a:lstStyle/>
                    <a:p>
                      <a:pPr algn="ctr">
                        <a:spcAft>
                          <a:spcPts val="1000"/>
                        </a:spcAft>
                      </a:pPr>
                      <a:r>
                        <a:rPr lang="en-US" sz="1100" i="1" dirty="0">
                          <a:solidFill>
                            <a:srgbClr val="A7A7A7"/>
                          </a:solidFill>
                          <a:effectLst/>
                          <a:latin typeface="Times New Roman"/>
                          <a:ea typeface="Helvetica Neue"/>
                          <a:cs typeface="Times New Roman"/>
                        </a:rPr>
                        <a:t>Table 4: E supplier</a:t>
                      </a:r>
                      <a:endParaRPr lang="en-US" sz="1100" i="1" dirty="0">
                        <a:solidFill>
                          <a:srgbClr val="A7A7A7"/>
                        </a:solidFill>
                        <a:effectLst/>
                        <a:latin typeface="Helvetica Neue"/>
                        <a:ea typeface="Helvetica Neue"/>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spcAft>
                          <a:spcPts val="0"/>
                        </a:spcAft>
                      </a:pPr>
                      <a:r>
                        <a:rPr lang="en-US" sz="1100">
                          <a:effectLst/>
                          <a:latin typeface="Times New Roman"/>
                          <a:ea typeface="Arial Unicode MS"/>
                        </a:rPr>
                        <a:t> </a:t>
                      </a:r>
                    </a:p>
                  </a:txBody>
                  <a:tcPr marL="0" marR="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14405">
                <a:tc gridSpan="2">
                  <a:txBody>
                    <a:bodyPr/>
                    <a:lstStyle/>
                    <a:p>
                      <a:pPr>
                        <a:spcAft>
                          <a:spcPts val="0"/>
                        </a:spcAft>
                      </a:pPr>
                      <a:r>
                        <a:rPr lang="en-US" sz="1100">
                          <a:effectLst/>
                          <a:latin typeface="Times New Roman"/>
                          <a:ea typeface="Arial Unicode MS"/>
                        </a:rPr>
                        <a:t> </a:t>
                      </a:r>
                    </a:p>
                  </a:txBody>
                  <a:tcPr marL="0" marR="0" marT="0" marB="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Aft>
                          <a:spcPts val="0"/>
                        </a:spcAft>
                      </a:pPr>
                      <a:r>
                        <a:rPr lang="en-US" sz="1100">
                          <a:effectLst/>
                          <a:latin typeface="Times New Roman"/>
                          <a:ea typeface="Arial Unicode MS"/>
                        </a:rPr>
                        <a:t>Frequency</a:t>
                      </a: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gridSpan="2">
                  <a:txBody>
                    <a:bodyPr/>
                    <a:lstStyle/>
                    <a:p>
                      <a:pPr marL="38100" marR="38100" algn="ctr">
                        <a:lnSpc>
                          <a:spcPts val="1600"/>
                        </a:lnSpc>
                        <a:spcAft>
                          <a:spcPts val="0"/>
                        </a:spcAft>
                      </a:pPr>
                      <a:r>
                        <a:rPr lang="en-US" sz="1100">
                          <a:effectLst/>
                          <a:latin typeface="Times New Roman"/>
                          <a:ea typeface="Arial Unicode MS"/>
                        </a:rPr>
                        <a:t>Percent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Aft>
                          <a:spcPts val="0"/>
                        </a:spcAft>
                      </a:pPr>
                      <a:r>
                        <a:rPr lang="en-US" sz="1100">
                          <a:effectLst/>
                          <a:latin typeface="Times New Roman"/>
                          <a:ea typeface="Arial Unicode MS"/>
                        </a:rPr>
                        <a:t>Valid Percent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100">
                          <a:effectLst/>
                          <a:latin typeface="Times New Roman"/>
                          <a:ea typeface="Arial Unicode MS"/>
                        </a:rPr>
                        <a:t>Cumulative Percent</a:t>
                      </a: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28810">
                <a:tc rowSpan="5">
                  <a:txBody>
                    <a:bodyPr/>
                    <a:lstStyle/>
                    <a:p>
                      <a:pPr marL="38100" marR="38100">
                        <a:lnSpc>
                          <a:spcPts val="1600"/>
                        </a:lnSpc>
                        <a:spcAft>
                          <a:spcPts val="0"/>
                        </a:spcAft>
                      </a:pPr>
                      <a:r>
                        <a:rPr lang="en-US" sz="900" dirty="0">
                          <a:effectLst/>
                          <a:latin typeface="Times New Roman"/>
                          <a:ea typeface="Arial Unicode MS"/>
                        </a:rPr>
                        <a:t>Valid</a:t>
                      </a:r>
                      <a:endParaRPr lang="en-US" sz="1100" dirty="0">
                        <a:effectLst/>
                        <a:latin typeface="Times New Roman"/>
                        <a:ea typeface="Arial Unicode MS"/>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nSpc>
                          <a:spcPts val="1600"/>
                        </a:lnSpc>
                        <a:spcAft>
                          <a:spcPts val="0"/>
                        </a:spcAft>
                      </a:pPr>
                      <a:r>
                        <a:rPr lang="en-US" sz="1100" dirty="0">
                          <a:effectLst/>
                          <a:latin typeface="Times New Roman"/>
                          <a:ea typeface="Arial Unicode MS"/>
                        </a:rPr>
                        <a:t>Private hospitals pick their suppliers and facilities electronically.</a:t>
                      </a: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11</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gridSpan="2">
                  <a:txBody>
                    <a:bodyPr/>
                    <a:lstStyle/>
                    <a:p>
                      <a:pPr marL="38100" marR="38100" algn="r">
                        <a:lnSpc>
                          <a:spcPts val="1600"/>
                        </a:lnSpc>
                        <a:spcAft>
                          <a:spcPts val="0"/>
                        </a:spcAft>
                      </a:pPr>
                      <a:r>
                        <a:rPr lang="en-US" sz="1100">
                          <a:effectLst/>
                          <a:latin typeface="Times New Roman"/>
                          <a:ea typeface="Arial Unicode MS"/>
                        </a:rPr>
                        <a:t>22.4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marL="38100" marR="38100" algn="r">
                        <a:lnSpc>
                          <a:spcPts val="1600"/>
                        </a:lnSpc>
                        <a:spcAft>
                          <a:spcPts val="0"/>
                        </a:spcAft>
                      </a:pPr>
                      <a:r>
                        <a:rPr lang="en-US" sz="1100">
                          <a:effectLst/>
                          <a:latin typeface="Times New Roman"/>
                          <a:ea typeface="Arial Unicode MS"/>
                        </a:rPr>
                        <a:t>27.5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27.5</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1243215">
                <a:tc vMerge="1">
                  <a:txBody>
                    <a:bodyPr/>
                    <a:lstStyle/>
                    <a:p>
                      <a:endParaRPr lang="en-US"/>
                    </a:p>
                  </a:txBody>
                  <a:tcPr/>
                </a:tc>
                <a:tc>
                  <a:txBody>
                    <a:bodyPr/>
                    <a:lstStyle/>
                    <a:p>
                      <a:pPr marL="38100" marR="38100">
                        <a:lnSpc>
                          <a:spcPts val="1600"/>
                        </a:lnSpc>
                        <a:spcAft>
                          <a:spcPts val="0"/>
                        </a:spcAft>
                      </a:pPr>
                      <a:r>
                        <a:rPr lang="en-US" sz="1100" dirty="0">
                          <a:effectLst/>
                          <a:latin typeface="Times New Roman"/>
                          <a:ea typeface="Arial Unicode MS"/>
                        </a:rPr>
                        <a:t>Private health facilities use data online to market their products and enhance the efficiency of the procurement.</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10</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marL="38100" marR="38100" algn="r">
                        <a:lnSpc>
                          <a:spcPts val="1600"/>
                        </a:lnSpc>
                        <a:spcAft>
                          <a:spcPts val="0"/>
                        </a:spcAft>
                      </a:pPr>
                      <a:r>
                        <a:rPr lang="en-US" sz="1100">
                          <a:effectLst/>
                          <a:latin typeface="Times New Roman"/>
                          <a:ea typeface="Arial Unicode MS"/>
                        </a:rPr>
                        <a:t>20.4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38100" marR="38100" algn="r">
                        <a:lnSpc>
                          <a:spcPts val="1600"/>
                        </a:lnSpc>
                        <a:spcAft>
                          <a:spcPts val="0"/>
                        </a:spcAft>
                      </a:pPr>
                      <a:r>
                        <a:rPr lang="en-US" sz="1100">
                          <a:effectLst/>
                          <a:latin typeface="Times New Roman"/>
                          <a:ea typeface="Arial Unicode MS"/>
                        </a:rPr>
                        <a:t>25.0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52.5</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036013">
                <a:tc vMerge="1">
                  <a:txBody>
                    <a:bodyPr/>
                    <a:lstStyle/>
                    <a:p>
                      <a:endParaRPr lang="en-US"/>
                    </a:p>
                  </a:txBody>
                  <a:tcPr/>
                </a:tc>
                <a:tc>
                  <a:txBody>
                    <a:bodyPr/>
                    <a:lstStyle/>
                    <a:p>
                      <a:pPr marL="38100" marR="38100">
                        <a:lnSpc>
                          <a:spcPts val="1600"/>
                        </a:lnSpc>
                        <a:spcAft>
                          <a:spcPts val="0"/>
                        </a:spcAft>
                      </a:pPr>
                      <a:r>
                        <a:rPr lang="en-US" sz="1100" dirty="0">
                          <a:effectLst/>
                          <a:latin typeface="Times New Roman"/>
                          <a:ea typeface="Arial Unicode MS"/>
                        </a:rPr>
                        <a:t>Private hospitals use an electronic system where suppliers respond once when placing bids.</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dirty="0">
                          <a:effectLst/>
                          <a:latin typeface="Times New Roman"/>
                          <a:ea typeface="Arial Unicode MS"/>
                        </a:rPr>
                        <a:t>15</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marL="38100" marR="38100" algn="r">
                        <a:lnSpc>
                          <a:spcPts val="1600"/>
                        </a:lnSpc>
                        <a:spcAft>
                          <a:spcPts val="0"/>
                        </a:spcAft>
                      </a:pPr>
                      <a:r>
                        <a:rPr lang="en-US" sz="1100" dirty="0">
                          <a:effectLst/>
                          <a:latin typeface="Times New Roman"/>
                          <a:ea typeface="Arial Unicode MS"/>
                        </a:rPr>
                        <a:t>30.6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38100" marR="38100" algn="r">
                        <a:lnSpc>
                          <a:spcPts val="1600"/>
                        </a:lnSpc>
                        <a:spcAft>
                          <a:spcPts val="0"/>
                        </a:spcAft>
                      </a:pPr>
                      <a:r>
                        <a:rPr lang="en-US" sz="1100">
                          <a:effectLst/>
                          <a:latin typeface="Times New Roman"/>
                          <a:ea typeface="Arial Unicode MS"/>
                        </a:rPr>
                        <a:t>37.5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90.0</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036013">
                <a:tc vMerge="1">
                  <a:txBody>
                    <a:bodyPr/>
                    <a:lstStyle/>
                    <a:p>
                      <a:endParaRPr lang="en-US"/>
                    </a:p>
                  </a:txBody>
                  <a:tcPr/>
                </a:tc>
                <a:tc>
                  <a:txBody>
                    <a:bodyPr/>
                    <a:lstStyle/>
                    <a:p>
                      <a:pPr marL="38100" marR="38100">
                        <a:lnSpc>
                          <a:spcPts val="1600"/>
                        </a:lnSpc>
                        <a:spcAft>
                          <a:spcPts val="0"/>
                        </a:spcAft>
                      </a:pPr>
                      <a:r>
                        <a:rPr lang="en-US" sz="1100">
                          <a:effectLst/>
                          <a:latin typeface="Times New Roman"/>
                          <a:ea typeface="Arial Unicode MS"/>
                        </a:rPr>
                        <a:t>Private health facilities provide an online forum for real-time queries for a list of eligible suppliers.</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4</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marL="38100" marR="38100" algn="r">
                        <a:lnSpc>
                          <a:spcPts val="1600"/>
                        </a:lnSpc>
                        <a:spcAft>
                          <a:spcPts val="0"/>
                        </a:spcAft>
                      </a:pPr>
                      <a:r>
                        <a:rPr lang="en-US" sz="1100" dirty="0">
                          <a:effectLst/>
                          <a:latin typeface="Times New Roman"/>
                          <a:ea typeface="Arial Unicode MS"/>
                        </a:rPr>
                        <a:t>8.2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38100" marR="38100" algn="r">
                        <a:lnSpc>
                          <a:spcPts val="1600"/>
                        </a:lnSpc>
                        <a:spcAft>
                          <a:spcPts val="0"/>
                        </a:spcAft>
                      </a:pPr>
                      <a:r>
                        <a:rPr lang="en-US" sz="1100" dirty="0">
                          <a:effectLst/>
                          <a:latin typeface="Times New Roman"/>
                          <a:ea typeface="Arial Unicode MS"/>
                        </a:rPr>
                        <a:t>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100.0</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54489">
                <a:tc vMerge="1">
                  <a:txBody>
                    <a:bodyPr/>
                    <a:lstStyle/>
                    <a:p>
                      <a:endParaRPr lang="en-US"/>
                    </a:p>
                  </a:txBody>
                  <a:tcPr/>
                </a:tc>
                <a:tc>
                  <a:txBody>
                    <a:bodyPr/>
                    <a:lstStyle/>
                    <a:p>
                      <a:pPr marL="38100" marR="38100">
                        <a:lnSpc>
                          <a:spcPts val="1600"/>
                        </a:lnSpc>
                        <a:spcAft>
                          <a:spcPts val="0"/>
                        </a:spcAft>
                      </a:pPr>
                      <a:r>
                        <a:rPr lang="en-US" sz="1100">
                          <a:effectLst/>
                          <a:latin typeface="Times New Roman"/>
                          <a:ea typeface="Arial Unicode MS"/>
                        </a:rPr>
                        <a:t>Total</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40</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marL="38100" marR="38100" algn="r">
                        <a:lnSpc>
                          <a:spcPts val="1600"/>
                        </a:lnSpc>
                        <a:spcAft>
                          <a:spcPts val="0"/>
                        </a:spcAft>
                      </a:pPr>
                      <a:r>
                        <a:rPr lang="en-US" sz="1100">
                          <a:effectLst/>
                          <a:latin typeface="Times New Roman"/>
                          <a:ea typeface="Arial Unicode MS"/>
                        </a:rPr>
                        <a:t>81.6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38100" marR="38100" algn="r">
                        <a:lnSpc>
                          <a:spcPts val="1600"/>
                        </a:lnSpc>
                        <a:spcAft>
                          <a:spcPts val="0"/>
                        </a:spcAft>
                      </a:pPr>
                      <a:r>
                        <a:rPr lang="en-US" sz="1100" dirty="0">
                          <a:effectLst/>
                          <a:latin typeface="Times New Roman"/>
                          <a:ea typeface="Arial Unicode MS"/>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US" sz="1100" dirty="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0">
                <a:tc>
                  <a:txBody>
                    <a:bodyPr/>
                    <a:lstStyle/>
                    <a:p>
                      <a:pPr marL="38100" marR="38100">
                        <a:lnSpc>
                          <a:spcPts val="1600"/>
                        </a:lnSpc>
                        <a:spcAft>
                          <a:spcPts val="0"/>
                        </a:spcAft>
                      </a:pPr>
                      <a:r>
                        <a:rPr lang="en-US" sz="900">
                          <a:effectLst/>
                          <a:latin typeface="Times New Roman"/>
                          <a:ea typeface="Arial Unicode MS"/>
                        </a:rPr>
                        <a:t>Missing</a:t>
                      </a:r>
                      <a:endParaRPr lang="en-US" sz="1100">
                        <a:effectLst/>
                        <a:latin typeface="Times New Roman"/>
                        <a:ea typeface="Arial Unicode MS"/>
                      </a:endParaRPr>
                    </a:p>
                  </a:txBody>
                  <a:tcPr marL="0" marR="0" marT="0" marB="0">
                    <a:lnL w="28575"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38100" marR="38100">
                        <a:lnSpc>
                          <a:spcPts val="1600"/>
                        </a:lnSpc>
                        <a:spcAft>
                          <a:spcPts val="0"/>
                        </a:spcAft>
                      </a:pPr>
                      <a:r>
                        <a:rPr lang="en-US" sz="1100">
                          <a:effectLst/>
                          <a:latin typeface="Times New Roman"/>
                          <a:ea typeface="Arial Unicode MS"/>
                        </a:rPr>
                        <a:t>System</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9</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marL="38100" marR="38100" algn="r">
                        <a:lnSpc>
                          <a:spcPts val="1600"/>
                        </a:lnSpc>
                        <a:spcAft>
                          <a:spcPts val="0"/>
                        </a:spcAft>
                      </a:pPr>
                      <a:r>
                        <a:rPr lang="en-US" sz="1100">
                          <a:effectLst/>
                          <a:latin typeface="Times New Roman"/>
                          <a:ea typeface="Arial Unicode MS"/>
                        </a:rPr>
                        <a:t>18.4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a:spcAft>
                          <a:spcPts val="0"/>
                        </a:spcAft>
                      </a:pPr>
                      <a:r>
                        <a:rPr lang="en-US" sz="110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US" sz="1100" dirty="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07203">
                <a:tc gridSpan="2">
                  <a:txBody>
                    <a:bodyPr/>
                    <a:lstStyle/>
                    <a:p>
                      <a:pPr marL="38100" marR="38100">
                        <a:lnSpc>
                          <a:spcPts val="1600"/>
                        </a:lnSpc>
                        <a:spcAft>
                          <a:spcPts val="0"/>
                        </a:spcAft>
                      </a:pPr>
                      <a:r>
                        <a:rPr lang="en-US" sz="1100">
                          <a:effectLst/>
                          <a:latin typeface="Times New Roman"/>
                          <a:ea typeface="Arial Unicode MS"/>
                        </a:rPr>
                        <a:t>Total</a:t>
                      </a: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r">
                        <a:lnSpc>
                          <a:spcPts val="1600"/>
                        </a:lnSpc>
                        <a:spcAft>
                          <a:spcPts val="0"/>
                        </a:spcAft>
                      </a:pPr>
                      <a:r>
                        <a:rPr lang="en-US" sz="1100">
                          <a:effectLst/>
                          <a:latin typeface="Times New Roman"/>
                          <a:ea typeface="Arial Unicode MS"/>
                        </a:rPr>
                        <a:t>49</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gridSpan="2">
                  <a:txBody>
                    <a:bodyPr/>
                    <a:lstStyle/>
                    <a:p>
                      <a:pPr marL="38100" marR="38100" algn="r">
                        <a:lnSpc>
                          <a:spcPts val="1600"/>
                        </a:lnSpc>
                        <a:spcAft>
                          <a:spcPts val="0"/>
                        </a:spcAft>
                      </a:pPr>
                      <a:r>
                        <a:rPr lang="en-US" sz="1100">
                          <a:effectLst/>
                          <a:latin typeface="Times New Roman"/>
                          <a:ea typeface="Arial Unicode MS"/>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spcAft>
                          <a:spcPts val="0"/>
                        </a:spcAft>
                      </a:pPr>
                      <a:r>
                        <a:rPr lang="en-US" sz="110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100" dirty="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214581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755576" y="1196752"/>
            <a:ext cx="3995936" cy="369332"/>
          </a:xfrm>
          <a:prstGeom prst="rect">
            <a:avLst/>
          </a:prstGeom>
          <a:noFill/>
        </p:spPr>
        <p:txBody>
          <a:bodyPr wrap="square" rtlCol="0">
            <a:spAutoFit/>
          </a:bodyPr>
          <a:lstStyle/>
          <a:p>
            <a:r>
              <a:rPr lang="en-US" dirty="0" smtClean="0"/>
              <a:t>E-Sourcing</a:t>
            </a:r>
            <a:endParaRPr lang="en-US" dirty="0"/>
          </a:p>
        </p:txBody>
      </p:sp>
      <p:sp>
        <p:nvSpPr>
          <p:cNvPr id="6" name="Rectangle 1"/>
          <p:cNvSpPr>
            <a:spLocks noChangeArrowheads="1"/>
          </p:cNvSpPr>
          <p:nvPr/>
        </p:nvSpPr>
        <p:spPr bwMode="auto">
          <a:xfrm>
            <a:off x="2170113" y="1325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94191443"/>
              </p:ext>
            </p:extLst>
          </p:nvPr>
        </p:nvGraphicFramePr>
        <p:xfrm>
          <a:off x="1907703" y="1554162"/>
          <a:ext cx="6336704" cy="5115196"/>
        </p:xfrm>
        <a:graphic>
          <a:graphicData uri="http://schemas.openxmlformats.org/drawingml/2006/table">
            <a:tbl>
              <a:tblPr firstRow="1" firstCol="1" bandRow="1"/>
              <a:tblGrid>
                <a:gridCol w="1493048"/>
                <a:gridCol w="1493048"/>
                <a:gridCol w="709107"/>
                <a:gridCol w="849119"/>
                <a:gridCol w="896191"/>
                <a:gridCol w="896191"/>
              </a:tblGrid>
              <a:tr h="204608">
                <a:tc gridSpan="6">
                  <a:txBody>
                    <a:bodyPr/>
                    <a:lstStyle/>
                    <a:p>
                      <a:pPr marL="38100" marR="38100" algn="ctr">
                        <a:lnSpc>
                          <a:spcPts val="1600"/>
                        </a:lnSpc>
                        <a:spcAft>
                          <a:spcPts val="0"/>
                        </a:spcAft>
                      </a:pPr>
                      <a:r>
                        <a:rPr lang="en-US" sz="1100" i="1" dirty="0">
                          <a:effectLst/>
                          <a:latin typeface="Times New Roman"/>
                          <a:ea typeface="Arial Unicode MS"/>
                        </a:rPr>
                        <a:t>Table 5: E Sourcing</a:t>
                      </a:r>
                      <a:endParaRPr lang="en-US" sz="1100" dirty="0">
                        <a:effectLst/>
                        <a:latin typeface="Times New Roman"/>
                        <a:ea typeface="Arial Unicode MS"/>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9216">
                <a:tc gridSpan="2">
                  <a:txBody>
                    <a:bodyPr/>
                    <a:lstStyle/>
                    <a:p>
                      <a:pPr>
                        <a:spcAft>
                          <a:spcPts val="0"/>
                        </a:spcAft>
                      </a:pPr>
                      <a:r>
                        <a:rPr lang="en-US" sz="1100">
                          <a:effectLst/>
                          <a:latin typeface="Times New Roman"/>
                          <a:ea typeface="Arial Unicode MS"/>
                        </a:rPr>
                        <a:t> </a:t>
                      </a:r>
                    </a:p>
                  </a:txBody>
                  <a:tcPr marL="0" marR="0" marT="0" marB="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Aft>
                          <a:spcPts val="0"/>
                        </a:spcAft>
                      </a:pPr>
                      <a:r>
                        <a:rPr lang="en-US" sz="1100">
                          <a:effectLst/>
                          <a:latin typeface="Times New Roman"/>
                          <a:ea typeface="Arial Unicode MS"/>
                        </a:rPr>
                        <a:t>Frequency</a:t>
                      </a: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100">
                          <a:effectLst/>
                          <a:latin typeface="Times New Roman"/>
                          <a:ea typeface="Arial Unicode MS"/>
                        </a:rPr>
                        <a:t>Percent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100">
                          <a:effectLst/>
                          <a:latin typeface="Times New Roman"/>
                          <a:ea typeface="Arial Unicode MS"/>
                        </a:rPr>
                        <a:t>Valid Percent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1100">
                          <a:effectLst/>
                          <a:latin typeface="Times New Roman"/>
                          <a:ea typeface="Arial Unicode MS"/>
                        </a:rPr>
                        <a:t>Cumulative Percent</a:t>
                      </a: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227647">
                <a:tc rowSpan="5">
                  <a:txBody>
                    <a:bodyPr/>
                    <a:lstStyle/>
                    <a:p>
                      <a:pPr marL="38100" marR="38100">
                        <a:lnSpc>
                          <a:spcPts val="1600"/>
                        </a:lnSpc>
                        <a:spcAft>
                          <a:spcPts val="0"/>
                        </a:spcAft>
                      </a:pPr>
                      <a:r>
                        <a:rPr lang="en-US" sz="900" dirty="0">
                          <a:effectLst/>
                          <a:latin typeface="Times New Roman"/>
                          <a:ea typeface="Arial Unicode MS"/>
                        </a:rPr>
                        <a:t>Valid</a:t>
                      </a:r>
                      <a:endParaRPr lang="en-US" sz="1100" dirty="0">
                        <a:effectLst/>
                        <a:latin typeface="Times New Roman"/>
                        <a:ea typeface="Arial Unicode MS"/>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nSpc>
                          <a:spcPts val="1600"/>
                        </a:lnSpc>
                        <a:spcAft>
                          <a:spcPts val="0"/>
                        </a:spcAft>
                      </a:pPr>
                      <a:r>
                        <a:rPr lang="en-US" sz="1100">
                          <a:effectLst/>
                          <a:latin typeface="Times New Roman"/>
                          <a:ea typeface="Arial Unicode MS"/>
                        </a:rPr>
                        <a:t>Private health facilities use e-sourcing to reduce costs and improve efficiency in the procurement process.</a:t>
                      </a: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7</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17.5</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818431">
                <a:tc vMerge="1">
                  <a:txBody>
                    <a:bodyPr/>
                    <a:lstStyle/>
                    <a:p>
                      <a:endParaRPr lang="en-US"/>
                    </a:p>
                  </a:txBody>
                  <a:tcPr/>
                </a:tc>
                <a:tc>
                  <a:txBody>
                    <a:bodyPr/>
                    <a:lstStyle/>
                    <a:p>
                      <a:pPr marL="38100" marR="38100">
                        <a:lnSpc>
                          <a:spcPts val="1600"/>
                        </a:lnSpc>
                        <a:spcAft>
                          <a:spcPts val="0"/>
                        </a:spcAft>
                      </a:pPr>
                      <a:r>
                        <a:rPr lang="en-US" sz="1100" dirty="0">
                          <a:effectLst/>
                          <a:latin typeface="Times New Roman"/>
                          <a:ea typeface="Arial Unicode MS"/>
                        </a:rPr>
                        <a:t>Private hospitals have an online request for quotations reducing lead time. </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12</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24.5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47.5</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818431">
                <a:tc vMerge="1">
                  <a:txBody>
                    <a:bodyPr/>
                    <a:lstStyle/>
                    <a:p>
                      <a:endParaRPr lang="en-US"/>
                    </a:p>
                  </a:txBody>
                  <a:tcPr/>
                </a:tc>
                <a:tc>
                  <a:txBody>
                    <a:bodyPr/>
                    <a:lstStyle/>
                    <a:p>
                      <a:pPr marL="38100" marR="38100">
                        <a:lnSpc>
                          <a:spcPts val="1600"/>
                        </a:lnSpc>
                        <a:spcAft>
                          <a:spcPts val="0"/>
                        </a:spcAft>
                      </a:pPr>
                      <a:r>
                        <a:rPr lang="en-US" sz="1100">
                          <a:effectLst/>
                          <a:latin typeface="Times New Roman"/>
                          <a:ea typeface="Arial Unicode MS"/>
                        </a:rPr>
                        <a:t>The private health facilities have an internet-based for evaluation of suppliers </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10</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20.4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25.0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72.5</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023039">
                <a:tc vMerge="1">
                  <a:txBody>
                    <a:bodyPr/>
                    <a:lstStyle/>
                    <a:p>
                      <a:endParaRPr lang="en-US"/>
                    </a:p>
                  </a:txBody>
                  <a:tcPr/>
                </a:tc>
                <a:tc>
                  <a:txBody>
                    <a:bodyPr/>
                    <a:lstStyle/>
                    <a:p>
                      <a:pPr marL="38100" marR="38100">
                        <a:lnSpc>
                          <a:spcPts val="1600"/>
                        </a:lnSpc>
                        <a:spcAft>
                          <a:spcPts val="0"/>
                        </a:spcAft>
                      </a:pPr>
                      <a:r>
                        <a:rPr lang="en-US" sz="1100">
                          <a:effectLst/>
                          <a:latin typeface="Times New Roman"/>
                          <a:ea typeface="Arial Unicode MS"/>
                        </a:rPr>
                        <a:t>The private health facilities have an online platform where buyer and suppliers work together </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11</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22.4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27.5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100.0</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04608">
                <a:tc vMerge="1">
                  <a:txBody>
                    <a:bodyPr/>
                    <a:lstStyle/>
                    <a:p>
                      <a:endParaRPr lang="en-US"/>
                    </a:p>
                  </a:txBody>
                  <a:tcPr/>
                </a:tc>
                <a:tc>
                  <a:txBody>
                    <a:bodyPr/>
                    <a:lstStyle/>
                    <a:p>
                      <a:pPr marL="38100" marR="38100">
                        <a:lnSpc>
                          <a:spcPts val="1600"/>
                        </a:lnSpc>
                        <a:spcAft>
                          <a:spcPts val="0"/>
                        </a:spcAft>
                      </a:pPr>
                      <a:r>
                        <a:rPr lang="en-US" sz="1100">
                          <a:effectLst/>
                          <a:latin typeface="Times New Roman"/>
                          <a:ea typeface="Arial Unicode MS"/>
                        </a:rPr>
                        <a:t>Total</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40</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81.6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US" sz="110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04608">
                <a:tc>
                  <a:txBody>
                    <a:bodyPr/>
                    <a:lstStyle/>
                    <a:p>
                      <a:pPr marL="38100" marR="38100">
                        <a:lnSpc>
                          <a:spcPts val="1600"/>
                        </a:lnSpc>
                        <a:spcAft>
                          <a:spcPts val="0"/>
                        </a:spcAft>
                      </a:pPr>
                      <a:r>
                        <a:rPr lang="en-US" sz="900">
                          <a:effectLst/>
                          <a:latin typeface="Times New Roman"/>
                          <a:ea typeface="Arial Unicode MS"/>
                        </a:rPr>
                        <a:t>Missing</a:t>
                      </a:r>
                      <a:endParaRPr lang="en-US" sz="1100">
                        <a:effectLst/>
                        <a:latin typeface="Times New Roman"/>
                        <a:ea typeface="Arial Unicode MS"/>
                      </a:endParaRPr>
                    </a:p>
                  </a:txBody>
                  <a:tcPr marL="0" marR="0" marT="0" marB="0">
                    <a:lnL w="28575"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38100" marR="38100">
                        <a:lnSpc>
                          <a:spcPts val="1600"/>
                        </a:lnSpc>
                        <a:spcAft>
                          <a:spcPts val="0"/>
                        </a:spcAft>
                      </a:pPr>
                      <a:r>
                        <a:rPr lang="en-US" sz="1100">
                          <a:effectLst/>
                          <a:latin typeface="Times New Roman"/>
                          <a:ea typeface="Arial Unicode MS"/>
                        </a:rPr>
                        <a:t>System</a:t>
                      </a: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9</a:t>
                      </a: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US" sz="1100">
                          <a:effectLst/>
                          <a:latin typeface="Times New Roman"/>
                          <a:ea typeface="Arial Unicode MS"/>
                        </a:rPr>
                        <a:t>18.4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US" sz="110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r>
                        <a:rPr lang="en-US" sz="1100" dirty="0">
                          <a:effectLst/>
                          <a:latin typeface="Times New Roman"/>
                          <a:ea typeface="Arial Unicode MS"/>
                        </a:rPr>
                        <a:t> </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04608">
                <a:tc gridSpan="2">
                  <a:txBody>
                    <a:bodyPr/>
                    <a:lstStyle/>
                    <a:p>
                      <a:pPr marL="38100" marR="38100">
                        <a:lnSpc>
                          <a:spcPts val="1600"/>
                        </a:lnSpc>
                        <a:spcAft>
                          <a:spcPts val="0"/>
                        </a:spcAft>
                      </a:pPr>
                      <a:r>
                        <a:rPr lang="en-US" sz="900">
                          <a:effectLst/>
                          <a:latin typeface="Times New Roman"/>
                          <a:ea typeface="Arial Unicode MS"/>
                        </a:rPr>
                        <a:t>Total</a:t>
                      </a:r>
                      <a:endParaRPr lang="en-US" sz="1100">
                        <a:effectLst/>
                        <a:latin typeface="Times New Roman"/>
                        <a:ea typeface="Arial Unicode MS"/>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r">
                        <a:lnSpc>
                          <a:spcPts val="1600"/>
                        </a:lnSpc>
                        <a:spcAft>
                          <a:spcPts val="0"/>
                        </a:spcAft>
                      </a:pPr>
                      <a:r>
                        <a:rPr lang="en-US" sz="900">
                          <a:effectLst/>
                          <a:latin typeface="Times New Roman"/>
                          <a:ea typeface="Arial Unicode MS"/>
                        </a:rPr>
                        <a:t>49</a:t>
                      </a:r>
                      <a:endParaRPr lang="en-US" sz="1100">
                        <a:effectLst/>
                        <a:latin typeface="Times New Roman"/>
                        <a:ea typeface="Arial Unicode MS"/>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effectLst/>
                          <a:latin typeface="Times New Roman"/>
                          <a:ea typeface="Arial Unicode MS"/>
                        </a:rPr>
                        <a:t>100.0</a:t>
                      </a:r>
                      <a:endParaRPr lang="en-US" sz="1100">
                        <a:effectLst/>
                        <a:latin typeface="Times New Roman"/>
                        <a:ea typeface="Arial Unicode M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900">
                          <a:effectLst/>
                          <a:latin typeface="Times New Roman"/>
                          <a:ea typeface="Arial Unicode MS"/>
                        </a:rPr>
                        <a:t> </a:t>
                      </a:r>
                      <a:endParaRPr lang="en-US" sz="1100">
                        <a:effectLst/>
                        <a:latin typeface="Times New Roman"/>
                        <a:ea typeface="Arial Unicode M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900" dirty="0">
                          <a:effectLst/>
                          <a:latin typeface="Times New Roman"/>
                          <a:ea typeface="Arial Unicode MS"/>
                        </a:rPr>
                        <a:t> </a:t>
                      </a:r>
                      <a:endParaRPr lang="en-US" sz="1100" dirty="0">
                        <a:effectLst/>
                        <a:latin typeface="Times New Roman"/>
                        <a:ea typeface="Arial Unicode MS"/>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99687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onclusion</a:t>
            </a:r>
            <a:endParaRPr lang="en-US" dirty="0"/>
          </a:p>
        </p:txBody>
      </p:sp>
      <p:sp>
        <p:nvSpPr>
          <p:cNvPr id="3" name="Rectangle 2"/>
          <p:cNvSpPr/>
          <p:nvPr/>
        </p:nvSpPr>
        <p:spPr>
          <a:xfrm>
            <a:off x="395536" y="1556792"/>
            <a:ext cx="8280920" cy="5324535"/>
          </a:xfrm>
          <a:prstGeom prst="rect">
            <a:avLst/>
          </a:prstGeom>
        </p:spPr>
        <p:txBody>
          <a:bodyPr wrap="square">
            <a:spAutoFit/>
          </a:bodyPr>
          <a:lstStyle/>
          <a:p>
            <a:r>
              <a:rPr lang="en-US" sz="2000" dirty="0" smtClean="0"/>
              <a:t>The study concluded that e-tendering affects private health facilities in ASAL Kenya. The study's regression coefficients showed that e-tendering had a major positive impact on the competitiveness of private health facilities in Kenya. This showed that E-tendering has a strong positive influence on performance. thereby enhancing competitiveness.</a:t>
            </a:r>
          </a:p>
          <a:p>
            <a:r>
              <a:rPr lang="en-US" sz="2000" dirty="0" smtClean="0"/>
              <a:t>    E-sourcing affects the efficiency of private health facilities in ASAL Kenya. The study's regression coefficients indicate that e-sourcing has a major positive impact on the competitiveness of private health facilities in ASAL Kenya. Thus, e-sourcing has a strong positive influence on the performance of private health facilities in ASAL.</a:t>
            </a:r>
          </a:p>
          <a:p>
            <a:r>
              <a:rPr lang="en-US" sz="2000" dirty="0" smtClean="0"/>
              <a:t>    E-supply influences competitiveness of private health facilities in ASAL Kenya. The study's regression coefficients showed that E-Supply has a significant positive effect on the competitiveness aspect. </a:t>
            </a:r>
          </a:p>
          <a:p>
            <a:r>
              <a:rPr lang="en-US" sz="2000" dirty="0" smtClean="0"/>
              <a:t>    Finally, E-Payment affects competitiveness of private health facilities in ASAL Kenya. The study's regression coefficients showed that E-Invoicing has a major positive impact on the competitiveness of private health facilities output in Kenya. </a:t>
            </a:r>
            <a:endParaRPr lang="en-US" sz="2000" dirty="0"/>
          </a:p>
        </p:txBody>
      </p:sp>
    </p:spTree>
    <p:extLst>
      <p:ext uri="{BB962C8B-B14F-4D97-AF65-F5344CB8AC3E}">
        <p14:creationId xmlns:p14="http://schemas.microsoft.com/office/powerpoint/2010/main" val="739630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Rectangle 2"/>
          <p:cNvSpPr/>
          <p:nvPr/>
        </p:nvSpPr>
        <p:spPr>
          <a:xfrm>
            <a:off x="395536" y="1596856"/>
            <a:ext cx="8424936" cy="4893647"/>
          </a:xfrm>
          <a:prstGeom prst="rect">
            <a:avLst/>
          </a:prstGeom>
        </p:spPr>
        <p:txBody>
          <a:bodyPr wrap="square">
            <a:spAutoFit/>
          </a:bodyPr>
          <a:lstStyle/>
          <a:p>
            <a:pPr algn="just"/>
            <a:r>
              <a:rPr lang="en-US" sz="2400" dirty="0" smtClean="0"/>
              <a:t>   The </a:t>
            </a:r>
            <a:r>
              <a:rPr lang="en-US" sz="2400" dirty="0"/>
              <a:t>current study should be further extended in the future to establish the impact of </a:t>
            </a:r>
            <a:r>
              <a:rPr lang="en-US" sz="2400" dirty="0" smtClean="0"/>
              <a:t>E-procurement </a:t>
            </a:r>
            <a:r>
              <a:rPr lang="en-US" sz="2400" dirty="0"/>
              <a:t>on service delivery and other e-business aspects in Kenyan private health facilities. Different work needs to be carried out on private health facilities in other counties and at public health facilities to assess if the variables investigated can be generalized.</a:t>
            </a:r>
          </a:p>
          <a:p>
            <a:pPr algn="just"/>
            <a:r>
              <a:rPr lang="en-US" sz="2400" dirty="0" smtClean="0"/>
              <a:t>   The </a:t>
            </a:r>
            <a:r>
              <a:rPr lang="en-US" sz="2400" dirty="0"/>
              <a:t>competitive advantage attributed to e-business solutions was conceptualized as the rise in </a:t>
            </a:r>
            <a:r>
              <a:rPr lang="en-US" sz="2400" dirty="0" smtClean="0"/>
              <a:t>revenue</a:t>
            </a:r>
            <a:r>
              <a:rPr lang="en-US" sz="2400" dirty="0"/>
              <a:t>. </a:t>
            </a:r>
            <a:r>
              <a:rPr lang="en-US" sz="2400" dirty="0" smtClean="0"/>
              <a:t>Although </a:t>
            </a:r>
            <a:r>
              <a:rPr lang="en-US" sz="2400" dirty="0"/>
              <a:t>several studies have shown that e-business solutions have a positive effect on different business processes, e-business benefits do not automatically result in improved revenues and/or revenue, so the comparison of e-business value with the competitive advantage should be made with </a:t>
            </a:r>
            <a:r>
              <a:rPr lang="en-US" sz="2400" dirty="0" smtClean="0"/>
              <a:t>caution.</a:t>
            </a:r>
            <a:endParaRPr lang="en-US" sz="2400" dirty="0"/>
          </a:p>
        </p:txBody>
      </p:sp>
    </p:spTree>
    <p:extLst>
      <p:ext uri="{BB962C8B-B14F-4D97-AF65-F5344CB8AC3E}">
        <p14:creationId xmlns:p14="http://schemas.microsoft.com/office/powerpoint/2010/main" val="1708480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Rectangle 2"/>
          <p:cNvSpPr/>
          <p:nvPr/>
        </p:nvSpPr>
        <p:spPr>
          <a:xfrm>
            <a:off x="729711" y="1988840"/>
            <a:ext cx="8064896" cy="1938992"/>
          </a:xfrm>
          <a:prstGeom prst="rect">
            <a:avLst/>
          </a:prstGeom>
        </p:spPr>
        <p:txBody>
          <a:bodyPr wrap="square">
            <a:spAutoFit/>
          </a:bodyPr>
          <a:lstStyle/>
          <a:p>
            <a:pPr algn="just"/>
            <a:r>
              <a:rPr lang="en-US" sz="2400" dirty="0" smtClean="0"/>
              <a:t>The initial focus placed by policymakers on "flattening the curve" of COVID-19 (coronavirus) cases has lowered health care demand and generated new private sector costs. This has resulted in a cash crunch that has forced some hospitals to rescale their companies and lay off health workers. </a:t>
            </a:r>
          </a:p>
        </p:txBody>
      </p:sp>
    </p:spTree>
    <p:extLst>
      <p:ext uri="{BB962C8B-B14F-4D97-AF65-F5344CB8AC3E}">
        <p14:creationId xmlns:p14="http://schemas.microsoft.com/office/powerpoint/2010/main" val="3691562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48" y="353050"/>
            <a:ext cx="8229600" cy="1143000"/>
          </a:xfrm>
        </p:spPr>
        <p:txBody>
          <a:bodyPr/>
          <a:lstStyle/>
          <a:p>
            <a:r>
              <a:rPr lang="en-US" dirty="0" smtClean="0"/>
              <a:t>PROBLEM STATEMENT</a:t>
            </a:r>
            <a:endParaRPr lang="en-US" dirty="0"/>
          </a:p>
        </p:txBody>
      </p:sp>
      <p:sp>
        <p:nvSpPr>
          <p:cNvPr id="3" name="Rectangle 2"/>
          <p:cNvSpPr/>
          <p:nvPr/>
        </p:nvSpPr>
        <p:spPr>
          <a:xfrm>
            <a:off x="432048" y="1484784"/>
            <a:ext cx="8028384" cy="4154984"/>
          </a:xfrm>
          <a:prstGeom prst="rect">
            <a:avLst/>
          </a:prstGeom>
        </p:spPr>
        <p:txBody>
          <a:bodyPr wrap="square">
            <a:spAutoFit/>
          </a:bodyPr>
          <a:lstStyle/>
          <a:p>
            <a:pPr algn="just"/>
            <a:r>
              <a:rPr lang="en-US" sz="2400" dirty="0" smtClean="0"/>
              <a:t>Private Health facilities in </a:t>
            </a:r>
            <a:r>
              <a:rPr lang="en-US" sz="2400" dirty="0" err="1" smtClean="0"/>
              <a:t>kenya</a:t>
            </a:r>
            <a:r>
              <a:rPr lang="en-US" sz="2400" dirty="0" smtClean="0"/>
              <a:t> and especially in the ASAL region are experiencing business loss as a result of the pandemic Covid-19. </a:t>
            </a:r>
            <a:r>
              <a:rPr lang="en-US" sz="2400" dirty="0"/>
              <a:t>L</a:t>
            </a:r>
            <a:r>
              <a:rPr lang="en-US" sz="2400" dirty="0" smtClean="0"/>
              <a:t>ow profits and anxiety among employees is weighing on businesses.</a:t>
            </a:r>
            <a:endParaRPr lang="en-US" sz="2400" dirty="0"/>
          </a:p>
          <a:p>
            <a:pPr algn="just"/>
            <a:r>
              <a:rPr lang="en-US" sz="2400" dirty="0" smtClean="0"/>
              <a:t>To remain competitive, private health facilities had to find alternative  contactless mode of business transactions in order to be profitable and remain competitive, except </a:t>
            </a:r>
            <a:r>
              <a:rPr lang="en-US" sz="2400" dirty="0"/>
              <a:t>for instances of emergency or elective procedures. </a:t>
            </a:r>
            <a:r>
              <a:rPr lang="en-US" sz="2400" dirty="0" smtClean="0"/>
              <a:t>The </a:t>
            </a:r>
            <a:r>
              <a:rPr lang="en-US" sz="2400" dirty="0"/>
              <a:t>business environment is fast changing, forcing providers to adopt e-business to be competitive</a:t>
            </a:r>
            <a:r>
              <a:rPr lang="en-US" sz="2400" dirty="0" smtClean="0"/>
              <a:t>. </a:t>
            </a:r>
          </a:p>
          <a:p>
            <a:endParaRPr lang="en-US" sz="2400" dirty="0"/>
          </a:p>
        </p:txBody>
      </p:sp>
    </p:spTree>
    <p:extLst>
      <p:ext uri="{BB962C8B-B14F-4D97-AF65-F5344CB8AC3E}">
        <p14:creationId xmlns:p14="http://schemas.microsoft.com/office/powerpoint/2010/main" val="367769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Rectangle 2"/>
          <p:cNvSpPr/>
          <p:nvPr/>
        </p:nvSpPr>
        <p:spPr>
          <a:xfrm>
            <a:off x="179512" y="1305342"/>
            <a:ext cx="8424936" cy="4893647"/>
          </a:xfrm>
          <a:prstGeom prst="rect">
            <a:avLst/>
          </a:prstGeom>
        </p:spPr>
        <p:txBody>
          <a:bodyPr wrap="square">
            <a:spAutoFit/>
          </a:bodyPr>
          <a:lstStyle/>
          <a:p>
            <a:r>
              <a:rPr lang="en-US" sz="2400" b="1" dirty="0" smtClean="0"/>
              <a:t>General </a:t>
            </a:r>
            <a:r>
              <a:rPr lang="en-US" sz="2400" b="1" dirty="0"/>
              <a:t>Objectives</a:t>
            </a:r>
          </a:p>
          <a:p>
            <a:r>
              <a:rPr lang="it-IT" sz="2400" dirty="0"/>
              <a:t>To investigate the </a:t>
            </a:r>
            <a:r>
              <a:rPr lang="en-US" sz="2400" dirty="0"/>
              <a:t>adoption of e-business as a source of Competitive Advantage by Private health facilities in Kenya ASAL region, given the current contactless healthcare service provider as a result of Covid-19.</a:t>
            </a:r>
          </a:p>
          <a:p>
            <a:r>
              <a:rPr lang="en-US" sz="2400" dirty="0"/>
              <a:t> </a:t>
            </a:r>
          </a:p>
          <a:p>
            <a:r>
              <a:rPr lang="en-US" sz="2400" b="1" dirty="0" smtClean="0"/>
              <a:t>Specific objectives</a:t>
            </a:r>
          </a:p>
          <a:p>
            <a:r>
              <a:rPr lang="en-US" sz="2400" dirty="0" smtClean="0"/>
              <a:t>To </a:t>
            </a:r>
            <a:r>
              <a:rPr lang="en-US" sz="2400" dirty="0"/>
              <a:t>determine the effect of e-procurement in private health facilities as a competitive advantage.</a:t>
            </a:r>
          </a:p>
          <a:p>
            <a:r>
              <a:rPr lang="en-US" sz="2400" dirty="0"/>
              <a:t>To assess the effect of telemedicine in private health facilities as a competitive advantage.</a:t>
            </a:r>
          </a:p>
          <a:p>
            <a:r>
              <a:rPr lang="en-US" sz="2400" dirty="0"/>
              <a:t>To investigate e-learning in private health facilities as a source of competitive advantage.</a:t>
            </a:r>
          </a:p>
        </p:txBody>
      </p:sp>
    </p:spTree>
    <p:extLst>
      <p:ext uri="{BB962C8B-B14F-4D97-AF65-F5344CB8AC3E}">
        <p14:creationId xmlns:p14="http://schemas.microsoft.com/office/powerpoint/2010/main" val="754752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TextBox 2"/>
          <p:cNvSpPr txBox="1"/>
          <p:nvPr/>
        </p:nvSpPr>
        <p:spPr>
          <a:xfrm>
            <a:off x="323528" y="1682175"/>
            <a:ext cx="2808312" cy="369332"/>
          </a:xfrm>
          <a:prstGeom prst="rect">
            <a:avLst/>
          </a:prstGeom>
          <a:noFill/>
        </p:spPr>
        <p:txBody>
          <a:bodyPr wrap="square" rtlCol="0">
            <a:spAutoFit/>
          </a:bodyPr>
          <a:lstStyle/>
          <a:p>
            <a:r>
              <a:rPr lang="en-US" dirty="0" smtClean="0"/>
              <a:t>A</a:t>
            </a:r>
            <a:r>
              <a:rPr lang="en-US" b="1" dirty="0" smtClean="0"/>
              <a:t>. THEORITICAL REVIEW</a:t>
            </a:r>
            <a:endParaRPr lang="en-US" b="1" dirty="0"/>
          </a:p>
        </p:txBody>
      </p:sp>
      <p:sp>
        <p:nvSpPr>
          <p:cNvPr id="4" name="TextBox 3"/>
          <p:cNvSpPr txBox="1"/>
          <p:nvPr/>
        </p:nvSpPr>
        <p:spPr>
          <a:xfrm>
            <a:off x="611560" y="2051507"/>
            <a:ext cx="7992889" cy="4154984"/>
          </a:xfrm>
          <a:prstGeom prst="rect">
            <a:avLst/>
          </a:prstGeom>
          <a:noFill/>
        </p:spPr>
        <p:txBody>
          <a:bodyPr wrap="square" rtlCol="0">
            <a:spAutoFit/>
          </a:bodyPr>
          <a:lstStyle/>
          <a:p>
            <a:pPr algn="just"/>
            <a:r>
              <a:rPr lang="en-US" sz="2400" b="1" dirty="0"/>
              <a:t>C</a:t>
            </a:r>
            <a:r>
              <a:rPr lang="en-US" sz="2400" b="1" dirty="0" smtClean="0"/>
              <a:t>ompetitive Advantage Strategy(Michael Porter) </a:t>
            </a:r>
            <a:r>
              <a:rPr lang="en-US" sz="2400" dirty="0" smtClean="0"/>
              <a:t>on structure of the business and the operations of the company (as opposed to resources), industry-focused competitive advantage perspective, which was later updated and merged with the firm-focused perspective</a:t>
            </a:r>
          </a:p>
          <a:p>
            <a:pPr algn="just"/>
            <a:r>
              <a:rPr lang="en-US" sz="2400" b="1" dirty="0" smtClean="0"/>
              <a:t>RBV:- </a:t>
            </a:r>
            <a:r>
              <a:rPr lang="en-US" sz="2400" dirty="0" smtClean="0"/>
              <a:t>Resource Based View. Valuable, unique, inimitable, and non-replaceable resources (Barney, 1991) allow companies to build and sustain competitive advantages,</a:t>
            </a:r>
          </a:p>
          <a:p>
            <a:pPr algn="just"/>
            <a:r>
              <a:rPr lang="en-US" sz="2400" b="1" dirty="0" smtClean="0"/>
              <a:t>Market </a:t>
            </a:r>
            <a:r>
              <a:rPr lang="en-US" sz="2400" b="1" dirty="0"/>
              <a:t>Based View </a:t>
            </a:r>
            <a:r>
              <a:rPr lang="en-US" sz="2400" dirty="0"/>
              <a:t>approach on competitive </a:t>
            </a:r>
            <a:r>
              <a:rPr lang="en-US" sz="2400" dirty="0" smtClean="0"/>
              <a:t>advantage. Competitive strategy is therefore primarily conceived as a positioning of the business in its markets</a:t>
            </a:r>
            <a:endParaRPr lang="en-US" sz="2400" dirty="0"/>
          </a:p>
        </p:txBody>
      </p:sp>
    </p:spTree>
    <p:extLst>
      <p:ext uri="{BB962C8B-B14F-4D97-AF65-F5344CB8AC3E}">
        <p14:creationId xmlns:p14="http://schemas.microsoft.com/office/powerpoint/2010/main" val="389125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TextBox 2"/>
          <p:cNvSpPr txBox="1"/>
          <p:nvPr/>
        </p:nvSpPr>
        <p:spPr>
          <a:xfrm>
            <a:off x="251520" y="1675268"/>
            <a:ext cx="2808312" cy="369332"/>
          </a:xfrm>
          <a:prstGeom prst="rect">
            <a:avLst/>
          </a:prstGeom>
          <a:noFill/>
        </p:spPr>
        <p:txBody>
          <a:bodyPr wrap="square" rtlCol="0">
            <a:spAutoFit/>
          </a:bodyPr>
          <a:lstStyle/>
          <a:p>
            <a:r>
              <a:rPr lang="en-US" dirty="0" smtClean="0"/>
              <a:t>B. EMPIRICAL  REVIEW</a:t>
            </a:r>
            <a:endParaRPr lang="en-US" dirty="0"/>
          </a:p>
        </p:txBody>
      </p:sp>
      <p:sp>
        <p:nvSpPr>
          <p:cNvPr id="4" name="TextBox 3"/>
          <p:cNvSpPr txBox="1"/>
          <p:nvPr/>
        </p:nvSpPr>
        <p:spPr>
          <a:xfrm>
            <a:off x="107505" y="2051556"/>
            <a:ext cx="8928992" cy="4524315"/>
          </a:xfrm>
          <a:prstGeom prst="rect">
            <a:avLst/>
          </a:prstGeom>
          <a:noFill/>
        </p:spPr>
        <p:txBody>
          <a:bodyPr wrap="square" rtlCol="0">
            <a:spAutoFit/>
          </a:bodyPr>
          <a:lstStyle/>
          <a:p>
            <a:r>
              <a:rPr lang="en-US" b="1" dirty="0" err="1"/>
              <a:t>Kurtinaityt</a:t>
            </a:r>
            <a:r>
              <a:rPr lang="en-US" dirty="0"/>
              <a:t>, (2007) researched e-health; the usage of ICT developing health care system: a multiple-case study  </a:t>
            </a:r>
            <a:r>
              <a:rPr lang="en-US" dirty="0" smtClean="0"/>
              <a:t>of </a:t>
            </a:r>
            <a:r>
              <a:rPr lang="en-US" dirty="0"/>
              <a:t>European countries, Denmark, and Lithuania. The results of the study </a:t>
            </a:r>
            <a:r>
              <a:rPr lang="en-US" dirty="0" err="1" smtClean="0"/>
              <a:t>showned</a:t>
            </a:r>
            <a:r>
              <a:rPr lang="en-US" dirty="0" smtClean="0"/>
              <a:t> that </a:t>
            </a:r>
            <a:r>
              <a:rPr lang="en-US" dirty="0"/>
              <a:t>inadequate </a:t>
            </a:r>
            <a:r>
              <a:rPr lang="en-US" dirty="0" smtClean="0"/>
              <a:t>previous </a:t>
            </a:r>
            <a:r>
              <a:rPr lang="en-US" dirty="0"/>
              <a:t>researches were investigating the e-Health development process. They are also only basics and </a:t>
            </a:r>
            <a:r>
              <a:rPr lang="en-US" dirty="0" smtClean="0"/>
              <a:t>presentations that </a:t>
            </a:r>
            <a:r>
              <a:rPr lang="en-US" dirty="0"/>
              <a:t>countries have developed the health care system, but it has not been structured to examine how </a:t>
            </a:r>
            <a:r>
              <a:rPr lang="en-US" dirty="0" smtClean="0"/>
              <a:t>the experience </a:t>
            </a:r>
            <a:r>
              <a:rPr lang="en-US" dirty="0"/>
              <a:t>could be useful to other countries or even to improve e-Health. Consequently, results in this </a:t>
            </a:r>
            <a:r>
              <a:rPr lang="en-US" dirty="0" smtClean="0"/>
              <a:t>study </a:t>
            </a:r>
            <a:r>
              <a:rPr lang="en-US" dirty="0"/>
              <a:t>research were credible and relevant for all European countries improving their ICT-implementing health care system. </a:t>
            </a:r>
            <a:endParaRPr lang="en-US" dirty="0" smtClean="0"/>
          </a:p>
          <a:p>
            <a:r>
              <a:rPr lang="en-US" b="1" dirty="0" smtClean="0"/>
              <a:t>Anthony and </a:t>
            </a:r>
            <a:r>
              <a:rPr lang="en-US" b="1" dirty="0" err="1" smtClean="0"/>
              <a:t>Mutalemwa</a:t>
            </a:r>
            <a:r>
              <a:rPr lang="en-US" b="1" dirty="0" smtClean="0"/>
              <a:t> </a:t>
            </a:r>
            <a:r>
              <a:rPr lang="en-US" dirty="0" smtClean="0"/>
              <a:t>(2014) study examined factors affecting the usage of mobile payment systems in Tanzania. The report found that the mobile payment adoption rate was Services between </a:t>
            </a:r>
            <a:r>
              <a:rPr lang="en-US" dirty="0" err="1" smtClean="0"/>
              <a:t>Zantel's</a:t>
            </a:r>
            <a:r>
              <a:rPr lang="en-US" dirty="0" smtClean="0"/>
              <a:t> (Z-</a:t>
            </a:r>
            <a:r>
              <a:rPr lang="en-US" dirty="0" err="1" smtClean="0"/>
              <a:t>Pesa</a:t>
            </a:r>
            <a:r>
              <a:rPr lang="en-US" dirty="0" smtClean="0"/>
              <a:t>) subscribers were grown at a relatively low rate, due to different factors which impede the adoption of service, including those perceived as not so easy to use, and service unavailability. The adoption of services Z-</a:t>
            </a:r>
            <a:r>
              <a:rPr lang="en-US" dirty="0" err="1" smtClean="0"/>
              <a:t>Pesa</a:t>
            </a:r>
            <a:r>
              <a:rPr lang="en-US" dirty="0" smtClean="0"/>
              <a:t> has the potential to be used as a payment method if more payment options, such as paying energy charges, paying school fees, and exchanging funds abroad. </a:t>
            </a:r>
          </a:p>
          <a:p>
            <a:endParaRPr lang="en-US" dirty="0"/>
          </a:p>
        </p:txBody>
      </p:sp>
    </p:spTree>
    <p:extLst>
      <p:ext uri="{BB962C8B-B14F-4D97-AF65-F5344CB8AC3E}">
        <p14:creationId xmlns:p14="http://schemas.microsoft.com/office/powerpoint/2010/main" val="3095875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TextBox 2"/>
          <p:cNvSpPr txBox="1"/>
          <p:nvPr/>
        </p:nvSpPr>
        <p:spPr>
          <a:xfrm>
            <a:off x="251520" y="1490602"/>
            <a:ext cx="2808312" cy="369332"/>
          </a:xfrm>
          <a:prstGeom prst="rect">
            <a:avLst/>
          </a:prstGeom>
          <a:noFill/>
        </p:spPr>
        <p:txBody>
          <a:bodyPr wrap="square" rtlCol="0">
            <a:spAutoFit/>
          </a:bodyPr>
          <a:lstStyle/>
          <a:p>
            <a:r>
              <a:rPr lang="en-US" dirty="0" smtClean="0"/>
              <a:t>B. EMPIRICAL  REVIEW</a:t>
            </a:r>
            <a:endParaRPr lang="en-US" dirty="0"/>
          </a:p>
        </p:txBody>
      </p:sp>
      <p:sp>
        <p:nvSpPr>
          <p:cNvPr id="4" name="TextBox 3"/>
          <p:cNvSpPr txBox="1"/>
          <p:nvPr/>
        </p:nvSpPr>
        <p:spPr>
          <a:xfrm>
            <a:off x="215008" y="1859934"/>
            <a:ext cx="8749480" cy="4801314"/>
          </a:xfrm>
          <a:prstGeom prst="rect">
            <a:avLst/>
          </a:prstGeom>
          <a:noFill/>
        </p:spPr>
        <p:txBody>
          <a:bodyPr wrap="square" rtlCol="0">
            <a:spAutoFit/>
          </a:bodyPr>
          <a:lstStyle/>
          <a:p>
            <a:r>
              <a:rPr lang="en-US" b="1" dirty="0" err="1" smtClean="0"/>
              <a:t>Mang'ana</a:t>
            </a:r>
            <a:r>
              <a:rPr lang="en-US" b="1" dirty="0" smtClean="0"/>
              <a:t>, </a:t>
            </a:r>
            <a:r>
              <a:rPr lang="en-US" dirty="0" smtClean="0"/>
              <a:t>2018, researched Determinants for Successful Implementation of the Electronic Payment Program at Hospitals in Tanzania. The era of the rapid development of the Internet has seen the exponential growth of electronic payment systems ( EPS); thus, business transactions are moving gradually from cash-based systems to electronic ones. The results indicated that the majority of customers preferred using EPS, while the desire to use EPS, prior experience with using EPS, and banking were significant factors affecting both EPS preferences and planned use of EPS.</a:t>
            </a:r>
          </a:p>
          <a:p>
            <a:r>
              <a:rPr lang="en-US" b="1" dirty="0" err="1" smtClean="0"/>
              <a:t>Obadha</a:t>
            </a:r>
            <a:r>
              <a:rPr lang="en-US" dirty="0" smtClean="0"/>
              <a:t> (2020), in a study; health care purchasing in Kenya: health care provider encounters with capitation and payment systems for service providers. Provider payment mechanisms (PPMs) play a vital role in universal health coverage because of the opportunities they provide for health care providers to provide the services provided, quality and productivity. The </a:t>
            </a:r>
            <a:r>
              <a:rPr lang="en-US" dirty="0" err="1" smtClean="0"/>
              <a:t>studt</a:t>
            </a:r>
            <a:r>
              <a:rPr lang="en-US" dirty="0" smtClean="0"/>
              <a:t> explored the experiences of public, private and religious providers in Kenya with capitation and fee-for-service, and defined attributes of PPMs that suppliers considered essential. The results showed that NHIF and private insurers have identified capitation and fee-for - service payments as good sources of revenue as they contributed to providers' overall income.</a:t>
            </a:r>
          </a:p>
          <a:p>
            <a:endParaRPr lang="en-US" dirty="0"/>
          </a:p>
        </p:txBody>
      </p:sp>
    </p:spTree>
    <p:extLst>
      <p:ext uri="{BB962C8B-B14F-4D97-AF65-F5344CB8AC3E}">
        <p14:creationId xmlns:p14="http://schemas.microsoft.com/office/powerpoint/2010/main" val="1038380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628800"/>
            <a:ext cx="8105371" cy="3984253"/>
          </a:xfrm>
          <a:prstGeom prst="rect">
            <a:avLst/>
          </a:prstGeom>
        </p:spPr>
      </p:pic>
    </p:spTree>
    <p:extLst>
      <p:ext uri="{BB962C8B-B14F-4D97-AF65-F5344CB8AC3E}">
        <p14:creationId xmlns:p14="http://schemas.microsoft.com/office/powerpoint/2010/main" val="3974817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4" name="TextBox 3"/>
          <p:cNvSpPr txBox="1"/>
          <p:nvPr/>
        </p:nvSpPr>
        <p:spPr>
          <a:xfrm>
            <a:off x="107504" y="1264106"/>
            <a:ext cx="8856984" cy="4801314"/>
          </a:xfrm>
          <a:prstGeom prst="rect">
            <a:avLst/>
          </a:prstGeom>
          <a:noFill/>
        </p:spPr>
        <p:txBody>
          <a:bodyPr wrap="square" rtlCol="0">
            <a:spAutoFit/>
          </a:bodyPr>
          <a:lstStyle/>
          <a:p>
            <a:r>
              <a:rPr lang="en-US" b="1" dirty="0" smtClean="0"/>
              <a:t>Research Design</a:t>
            </a:r>
            <a:r>
              <a:rPr lang="en-US" dirty="0" smtClean="0"/>
              <a:t>:- Descriptive Study using case studies</a:t>
            </a:r>
          </a:p>
          <a:p>
            <a:endParaRPr lang="en-US" dirty="0"/>
          </a:p>
          <a:p>
            <a:r>
              <a:rPr lang="en-US" b="1" dirty="0" smtClean="0"/>
              <a:t>Target  Population:- </a:t>
            </a:r>
            <a:r>
              <a:rPr lang="en-US" dirty="0"/>
              <a:t>71 private health facilities allowing the researcher to cover the wider ASAL geographic range</a:t>
            </a:r>
            <a:endParaRPr lang="en-US" b="1" dirty="0" smtClean="0"/>
          </a:p>
          <a:p>
            <a:r>
              <a:rPr lang="en-US" b="1" dirty="0" smtClean="0"/>
              <a:t>Sample Technique:-  Desktop research on secondary data</a:t>
            </a:r>
          </a:p>
          <a:p>
            <a:r>
              <a:rPr lang="en-US" b="1" dirty="0" smtClean="0"/>
              <a:t>Sample Size::- </a:t>
            </a:r>
            <a:r>
              <a:rPr lang="en-US" dirty="0" smtClean="0"/>
              <a:t>40 private health facilities</a:t>
            </a:r>
          </a:p>
          <a:p>
            <a:r>
              <a:rPr lang="en-US" b="1" dirty="0" smtClean="0"/>
              <a:t>Data Analysis:- </a:t>
            </a:r>
            <a:r>
              <a:rPr lang="en-US" dirty="0" smtClean="0"/>
              <a:t>using SPSS and linear regression formula</a:t>
            </a:r>
          </a:p>
          <a:p>
            <a:endParaRPr lang="en-US" b="1" dirty="0"/>
          </a:p>
          <a:p>
            <a:r>
              <a:rPr lang="en-US" dirty="0"/>
              <a:t>The multiple linear regression model that aided the analysis was as follows:</a:t>
            </a:r>
          </a:p>
          <a:p>
            <a:r>
              <a:rPr lang="en-US" dirty="0"/>
              <a:t>Y = α + β1X1 + β2X2 + β3 X3 + β4 X4 + є</a:t>
            </a:r>
          </a:p>
          <a:p>
            <a:r>
              <a:rPr lang="en-US" dirty="0"/>
              <a:t>Where:</a:t>
            </a:r>
          </a:p>
          <a:p>
            <a:r>
              <a:rPr lang="en-US" dirty="0"/>
              <a:t>Y = Performance of private health facilities. </a:t>
            </a:r>
          </a:p>
          <a:p>
            <a:r>
              <a:rPr lang="en-US" dirty="0"/>
              <a:t>X1 = E- Sourcing </a:t>
            </a:r>
            <a:r>
              <a:rPr lang="en-US" dirty="0" smtClean="0"/>
              <a:t>, X2 </a:t>
            </a:r>
            <a:r>
              <a:rPr lang="en-US" dirty="0"/>
              <a:t>= E- </a:t>
            </a:r>
            <a:r>
              <a:rPr lang="en-US" dirty="0" smtClean="0"/>
              <a:t>Supplier, X3 </a:t>
            </a:r>
            <a:r>
              <a:rPr lang="en-US" dirty="0"/>
              <a:t>= E- </a:t>
            </a:r>
            <a:r>
              <a:rPr lang="en-US" dirty="0" smtClean="0"/>
              <a:t>Tendering, X4 </a:t>
            </a:r>
            <a:r>
              <a:rPr lang="en-US" dirty="0"/>
              <a:t>= E- Payment</a:t>
            </a:r>
          </a:p>
          <a:p>
            <a:r>
              <a:rPr lang="en-US" dirty="0"/>
              <a:t>i. {β1; i = 1, 2, 3, 4} = The coefficients representing the various independent variables also called predictor variables.</a:t>
            </a:r>
          </a:p>
          <a:p>
            <a:r>
              <a:rPr lang="en-US" dirty="0"/>
              <a:t>ii. Є is the error term.</a:t>
            </a:r>
          </a:p>
          <a:p>
            <a:endParaRPr lang="en-US" b="1" dirty="0"/>
          </a:p>
        </p:txBody>
      </p:sp>
    </p:spTree>
    <p:extLst>
      <p:ext uri="{BB962C8B-B14F-4D97-AF65-F5344CB8AC3E}">
        <p14:creationId xmlns:p14="http://schemas.microsoft.com/office/powerpoint/2010/main" val="4207301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TotalTime>
  <Words>1562</Words>
  <Application>Microsoft Office PowerPoint</Application>
  <PresentationFormat>On-screen Show (4:3)</PresentationFormat>
  <Paragraphs>264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Adoption of e-business as a source of Competitive Advantage A case of Private health facilities in ASAL region </vt:lpstr>
      <vt:lpstr>introduction</vt:lpstr>
      <vt:lpstr>PROBLEM STATEMENT</vt:lpstr>
      <vt:lpstr>OBJECTIVES</vt:lpstr>
      <vt:lpstr>LITERATURE REVIEW</vt:lpstr>
      <vt:lpstr>LITERATURE REVIEW</vt:lpstr>
      <vt:lpstr>LITERATURE REVIEW</vt:lpstr>
      <vt:lpstr>CONCEPTUAL FRAMEWORK</vt:lpstr>
      <vt:lpstr>METHODOLOGY</vt:lpstr>
      <vt:lpstr>RESULTS</vt:lpstr>
      <vt:lpstr>RESULTS</vt:lpstr>
      <vt:lpstr>RESULTS</vt:lpstr>
      <vt:lpstr>RESULTS</vt:lpstr>
      <vt:lpstr>RESULTS</vt:lpstr>
      <vt:lpstr>Conclusion</vt:lpstr>
      <vt:lpstr>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28</cp:revision>
  <dcterms:created xsi:type="dcterms:W3CDTF">2020-08-14T05:18:09Z</dcterms:created>
  <dcterms:modified xsi:type="dcterms:W3CDTF">2020-08-14T20:01:51Z</dcterms:modified>
</cp:coreProperties>
</file>