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2479913" cy="306006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638">
          <p15:clr>
            <a:srgbClr val="A4A3A4"/>
          </p15:clr>
        </p15:guide>
        <p15:guide id="2" pos="133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407" autoAdjust="0"/>
  </p:normalViewPr>
  <p:slideViewPr>
    <p:cSldViewPr snapToGrid="0">
      <p:cViewPr>
        <p:scale>
          <a:sx n="33" d="100"/>
          <a:sy n="33" d="100"/>
        </p:scale>
        <p:origin x="1122" y="-120"/>
      </p:cViewPr>
      <p:guideLst>
        <p:guide orient="horz" pos="9638"/>
        <p:guide pos="133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85994" y="5008025"/>
            <a:ext cx="36107926" cy="10653560"/>
          </a:xfrm>
        </p:spPr>
        <p:txBody>
          <a:bodyPr anchor="b"/>
          <a:lstStyle>
            <a:lvl1pPr algn="ctr">
              <a:defRPr sz="26772"/>
            </a:lvl1pPr>
          </a:lstStyle>
          <a:p>
            <a:r>
              <a:rPr lang="en-US"/>
              <a:t>Click to edit Master title style</a:t>
            </a:r>
            <a:endParaRPr lang="en-US" dirty="0"/>
          </a:p>
        </p:txBody>
      </p:sp>
      <p:sp>
        <p:nvSpPr>
          <p:cNvPr id="3" name="Subtitle 2"/>
          <p:cNvSpPr>
            <a:spLocks noGrp="1"/>
          </p:cNvSpPr>
          <p:nvPr>
            <p:ph type="subTitle" idx="1"/>
          </p:nvPr>
        </p:nvSpPr>
        <p:spPr>
          <a:xfrm>
            <a:off x="5309989" y="16072427"/>
            <a:ext cx="31859935" cy="7388071"/>
          </a:xfrm>
        </p:spPr>
        <p:txBody>
          <a:bodyPr/>
          <a:lstStyle>
            <a:lvl1pPr marL="0" indent="0" algn="ctr">
              <a:buNone/>
              <a:defRPr sz="10709"/>
            </a:lvl1pPr>
            <a:lvl2pPr marL="2040026" indent="0" algn="ctr">
              <a:buNone/>
              <a:defRPr sz="8924"/>
            </a:lvl2pPr>
            <a:lvl3pPr marL="4080053" indent="0" algn="ctr">
              <a:buNone/>
              <a:defRPr sz="8032"/>
            </a:lvl3pPr>
            <a:lvl4pPr marL="6120079" indent="0" algn="ctr">
              <a:buNone/>
              <a:defRPr sz="7139"/>
            </a:lvl4pPr>
            <a:lvl5pPr marL="8160106" indent="0" algn="ctr">
              <a:buNone/>
              <a:defRPr sz="7139"/>
            </a:lvl5pPr>
            <a:lvl6pPr marL="10200132" indent="0" algn="ctr">
              <a:buNone/>
              <a:defRPr sz="7139"/>
            </a:lvl6pPr>
            <a:lvl7pPr marL="12240158" indent="0" algn="ctr">
              <a:buNone/>
              <a:defRPr sz="7139"/>
            </a:lvl7pPr>
            <a:lvl8pPr marL="14280185" indent="0" algn="ctr">
              <a:buNone/>
              <a:defRPr sz="7139"/>
            </a:lvl8pPr>
            <a:lvl9pPr marL="16320211" indent="0" algn="ctr">
              <a:buNone/>
              <a:defRPr sz="71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77A2B2-85E0-4691-BD15-DC42B01C1470}" type="datetimeFigureOut">
              <a:rPr lang="en-GB" smtClean="0"/>
              <a:pPr/>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210D7-8A7D-4A83-8817-478BB5ACD5E5}" type="slidenum">
              <a:rPr lang="en-GB" smtClean="0"/>
              <a:pPr/>
              <a:t>‹#›</a:t>
            </a:fld>
            <a:endParaRPr lang="en-GB"/>
          </a:p>
        </p:txBody>
      </p:sp>
    </p:spTree>
    <p:extLst>
      <p:ext uri="{BB962C8B-B14F-4D97-AF65-F5344CB8AC3E}">
        <p14:creationId xmlns:p14="http://schemas.microsoft.com/office/powerpoint/2010/main" val="397786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7A2B2-85E0-4691-BD15-DC42B01C1470}" type="datetimeFigureOut">
              <a:rPr lang="en-GB" smtClean="0"/>
              <a:pPr/>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210D7-8A7D-4A83-8817-478BB5ACD5E5}" type="slidenum">
              <a:rPr lang="en-GB" smtClean="0"/>
              <a:pPr/>
              <a:t>‹#›</a:t>
            </a:fld>
            <a:endParaRPr lang="en-GB"/>
          </a:p>
        </p:txBody>
      </p:sp>
    </p:spTree>
    <p:extLst>
      <p:ext uri="{BB962C8B-B14F-4D97-AF65-F5344CB8AC3E}">
        <p14:creationId xmlns:p14="http://schemas.microsoft.com/office/powerpoint/2010/main" val="282230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399690" y="1629201"/>
            <a:ext cx="9159731" cy="259326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20496" y="1629201"/>
            <a:ext cx="26948195" cy="2593263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7A2B2-85E0-4691-BD15-DC42B01C1470}" type="datetimeFigureOut">
              <a:rPr lang="en-GB" smtClean="0"/>
              <a:pPr/>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210D7-8A7D-4A83-8817-478BB5ACD5E5}" type="slidenum">
              <a:rPr lang="en-GB" smtClean="0"/>
              <a:pPr/>
              <a:t>‹#›</a:t>
            </a:fld>
            <a:endParaRPr lang="en-GB"/>
          </a:p>
        </p:txBody>
      </p:sp>
    </p:spTree>
    <p:extLst>
      <p:ext uri="{BB962C8B-B14F-4D97-AF65-F5344CB8AC3E}">
        <p14:creationId xmlns:p14="http://schemas.microsoft.com/office/powerpoint/2010/main" val="177024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7A2B2-85E0-4691-BD15-DC42B01C1470}" type="datetimeFigureOut">
              <a:rPr lang="en-GB" smtClean="0"/>
              <a:pPr/>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210D7-8A7D-4A83-8817-478BB5ACD5E5}" type="slidenum">
              <a:rPr lang="en-GB" smtClean="0"/>
              <a:pPr/>
              <a:t>‹#›</a:t>
            </a:fld>
            <a:endParaRPr lang="en-GB"/>
          </a:p>
        </p:txBody>
      </p:sp>
    </p:spTree>
    <p:extLst>
      <p:ext uri="{BB962C8B-B14F-4D97-AF65-F5344CB8AC3E}">
        <p14:creationId xmlns:p14="http://schemas.microsoft.com/office/powerpoint/2010/main" val="188475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98371" y="7628921"/>
            <a:ext cx="36638925" cy="12729018"/>
          </a:xfrm>
        </p:spPr>
        <p:txBody>
          <a:bodyPr anchor="b"/>
          <a:lstStyle>
            <a:lvl1pPr>
              <a:defRPr sz="26772"/>
            </a:lvl1pPr>
          </a:lstStyle>
          <a:p>
            <a:r>
              <a:rPr lang="en-US"/>
              <a:t>Click to edit Master title style</a:t>
            </a:r>
            <a:endParaRPr lang="en-US" dirty="0"/>
          </a:p>
        </p:txBody>
      </p:sp>
      <p:sp>
        <p:nvSpPr>
          <p:cNvPr id="3" name="Text Placeholder 2"/>
          <p:cNvSpPr>
            <a:spLocks noGrp="1"/>
          </p:cNvSpPr>
          <p:nvPr>
            <p:ph type="body" idx="1"/>
          </p:nvPr>
        </p:nvSpPr>
        <p:spPr>
          <a:xfrm>
            <a:off x="2898371" y="20478361"/>
            <a:ext cx="36638925" cy="6693890"/>
          </a:xfrm>
        </p:spPr>
        <p:txBody>
          <a:bodyPr/>
          <a:lstStyle>
            <a:lvl1pPr marL="0" indent="0">
              <a:buNone/>
              <a:defRPr sz="10709">
                <a:solidFill>
                  <a:schemeClr val="tx1"/>
                </a:solidFill>
              </a:defRPr>
            </a:lvl1pPr>
            <a:lvl2pPr marL="2040026" indent="0">
              <a:buNone/>
              <a:defRPr sz="8924">
                <a:solidFill>
                  <a:schemeClr val="tx1">
                    <a:tint val="75000"/>
                  </a:schemeClr>
                </a:solidFill>
              </a:defRPr>
            </a:lvl2pPr>
            <a:lvl3pPr marL="4080053" indent="0">
              <a:buNone/>
              <a:defRPr sz="8032">
                <a:solidFill>
                  <a:schemeClr val="tx1">
                    <a:tint val="75000"/>
                  </a:schemeClr>
                </a:solidFill>
              </a:defRPr>
            </a:lvl3pPr>
            <a:lvl4pPr marL="6120079" indent="0">
              <a:buNone/>
              <a:defRPr sz="7139">
                <a:solidFill>
                  <a:schemeClr val="tx1">
                    <a:tint val="75000"/>
                  </a:schemeClr>
                </a:solidFill>
              </a:defRPr>
            </a:lvl4pPr>
            <a:lvl5pPr marL="8160106" indent="0">
              <a:buNone/>
              <a:defRPr sz="7139">
                <a:solidFill>
                  <a:schemeClr val="tx1">
                    <a:tint val="75000"/>
                  </a:schemeClr>
                </a:solidFill>
              </a:defRPr>
            </a:lvl5pPr>
            <a:lvl6pPr marL="10200132" indent="0">
              <a:buNone/>
              <a:defRPr sz="7139">
                <a:solidFill>
                  <a:schemeClr val="tx1">
                    <a:tint val="75000"/>
                  </a:schemeClr>
                </a:solidFill>
              </a:defRPr>
            </a:lvl6pPr>
            <a:lvl7pPr marL="12240158" indent="0">
              <a:buNone/>
              <a:defRPr sz="7139">
                <a:solidFill>
                  <a:schemeClr val="tx1">
                    <a:tint val="75000"/>
                  </a:schemeClr>
                </a:solidFill>
              </a:defRPr>
            </a:lvl7pPr>
            <a:lvl8pPr marL="14280185" indent="0">
              <a:buNone/>
              <a:defRPr sz="7139">
                <a:solidFill>
                  <a:schemeClr val="tx1">
                    <a:tint val="75000"/>
                  </a:schemeClr>
                </a:solidFill>
              </a:defRPr>
            </a:lvl8pPr>
            <a:lvl9pPr marL="16320211" indent="0">
              <a:buNone/>
              <a:defRPr sz="71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77A2B2-85E0-4691-BD15-DC42B01C1470}" type="datetimeFigureOut">
              <a:rPr lang="en-GB" smtClean="0"/>
              <a:pPr/>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210D7-8A7D-4A83-8817-478BB5ACD5E5}" type="slidenum">
              <a:rPr lang="en-GB" smtClean="0"/>
              <a:pPr/>
              <a:t>‹#›</a:t>
            </a:fld>
            <a:endParaRPr lang="en-GB"/>
          </a:p>
        </p:txBody>
      </p:sp>
    </p:spTree>
    <p:extLst>
      <p:ext uri="{BB962C8B-B14F-4D97-AF65-F5344CB8AC3E}">
        <p14:creationId xmlns:p14="http://schemas.microsoft.com/office/powerpoint/2010/main" val="279576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20494" y="8146007"/>
            <a:ext cx="18053963" cy="194158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05456" y="8146007"/>
            <a:ext cx="18053963" cy="194158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7A2B2-85E0-4691-BD15-DC42B01C1470}" type="datetimeFigureOut">
              <a:rPr lang="en-GB" smtClean="0"/>
              <a:pPr/>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210D7-8A7D-4A83-8817-478BB5ACD5E5}" type="slidenum">
              <a:rPr lang="en-GB" smtClean="0"/>
              <a:pPr/>
              <a:t>‹#›</a:t>
            </a:fld>
            <a:endParaRPr lang="en-GB"/>
          </a:p>
        </p:txBody>
      </p:sp>
    </p:spTree>
    <p:extLst>
      <p:ext uri="{BB962C8B-B14F-4D97-AF65-F5344CB8AC3E}">
        <p14:creationId xmlns:p14="http://schemas.microsoft.com/office/powerpoint/2010/main" val="163862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26027" y="1629208"/>
            <a:ext cx="36638925" cy="591471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26031" y="7501412"/>
            <a:ext cx="17970992" cy="3676326"/>
          </a:xfrm>
        </p:spPr>
        <p:txBody>
          <a:bodyPr anchor="b"/>
          <a:lstStyle>
            <a:lvl1pPr marL="0" indent="0">
              <a:buNone/>
              <a:defRPr sz="10709" b="1"/>
            </a:lvl1pPr>
            <a:lvl2pPr marL="2040026" indent="0">
              <a:buNone/>
              <a:defRPr sz="8924" b="1"/>
            </a:lvl2pPr>
            <a:lvl3pPr marL="4080053" indent="0">
              <a:buNone/>
              <a:defRPr sz="8032" b="1"/>
            </a:lvl3pPr>
            <a:lvl4pPr marL="6120079" indent="0">
              <a:buNone/>
              <a:defRPr sz="7139" b="1"/>
            </a:lvl4pPr>
            <a:lvl5pPr marL="8160106" indent="0">
              <a:buNone/>
              <a:defRPr sz="7139" b="1"/>
            </a:lvl5pPr>
            <a:lvl6pPr marL="10200132" indent="0">
              <a:buNone/>
              <a:defRPr sz="7139" b="1"/>
            </a:lvl6pPr>
            <a:lvl7pPr marL="12240158" indent="0">
              <a:buNone/>
              <a:defRPr sz="7139" b="1"/>
            </a:lvl7pPr>
            <a:lvl8pPr marL="14280185" indent="0">
              <a:buNone/>
              <a:defRPr sz="7139" b="1"/>
            </a:lvl8pPr>
            <a:lvl9pPr marL="16320211" indent="0">
              <a:buNone/>
              <a:defRPr sz="7139" b="1"/>
            </a:lvl9pPr>
          </a:lstStyle>
          <a:p>
            <a:pPr lvl="0"/>
            <a:r>
              <a:rPr lang="en-US"/>
              <a:t>Edit Master text styles</a:t>
            </a:r>
          </a:p>
        </p:txBody>
      </p:sp>
      <p:sp>
        <p:nvSpPr>
          <p:cNvPr id="4" name="Content Placeholder 3"/>
          <p:cNvSpPr>
            <a:spLocks noGrp="1"/>
          </p:cNvSpPr>
          <p:nvPr>
            <p:ph sz="half" idx="2"/>
          </p:nvPr>
        </p:nvSpPr>
        <p:spPr>
          <a:xfrm>
            <a:off x="2926031" y="11177737"/>
            <a:ext cx="17970992" cy="16440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505458" y="7501412"/>
            <a:ext cx="18059496" cy="3676326"/>
          </a:xfrm>
        </p:spPr>
        <p:txBody>
          <a:bodyPr anchor="b"/>
          <a:lstStyle>
            <a:lvl1pPr marL="0" indent="0">
              <a:buNone/>
              <a:defRPr sz="10709" b="1"/>
            </a:lvl1pPr>
            <a:lvl2pPr marL="2040026" indent="0">
              <a:buNone/>
              <a:defRPr sz="8924" b="1"/>
            </a:lvl2pPr>
            <a:lvl3pPr marL="4080053" indent="0">
              <a:buNone/>
              <a:defRPr sz="8032" b="1"/>
            </a:lvl3pPr>
            <a:lvl4pPr marL="6120079" indent="0">
              <a:buNone/>
              <a:defRPr sz="7139" b="1"/>
            </a:lvl4pPr>
            <a:lvl5pPr marL="8160106" indent="0">
              <a:buNone/>
              <a:defRPr sz="7139" b="1"/>
            </a:lvl5pPr>
            <a:lvl6pPr marL="10200132" indent="0">
              <a:buNone/>
              <a:defRPr sz="7139" b="1"/>
            </a:lvl6pPr>
            <a:lvl7pPr marL="12240158" indent="0">
              <a:buNone/>
              <a:defRPr sz="7139" b="1"/>
            </a:lvl7pPr>
            <a:lvl8pPr marL="14280185" indent="0">
              <a:buNone/>
              <a:defRPr sz="7139" b="1"/>
            </a:lvl8pPr>
            <a:lvl9pPr marL="16320211" indent="0">
              <a:buNone/>
              <a:defRPr sz="7139" b="1"/>
            </a:lvl9pPr>
          </a:lstStyle>
          <a:p>
            <a:pPr lvl="0"/>
            <a:r>
              <a:rPr lang="en-US"/>
              <a:t>Edit Master text styles</a:t>
            </a:r>
          </a:p>
        </p:txBody>
      </p:sp>
      <p:sp>
        <p:nvSpPr>
          <p:cNvPr id="6" name="Content Placeholder 5"/>
          <p:cNvSpPr>
            <a:spLocks noGrp="1"/>
          </p:cNvSpPr>
          <p:nvPr>
            <p:ph sz="quarter" idx="4"/>
          </p:nvPr>
        </p:nvSpPr>
        <p:spPr>
          <a:xfrm>
            <a:off x="21505458" y="11177737"/>
            <a:ext cx="18059496" cy="16440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77A2B2-85E0-4691-BD15-DC42B01C1470}" type="datetimeFigureOut">
              <a:rPr lang="en-GB" smtClean="0"/>
              <a:pPr/>
              <a:t>11/10/2018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F210D7-8A7D-4A83-8817-478BB5ACD5E5}" type="slidenum">
              <a:rPr lang="en-GB" smtClean="0"/>
              <a:pPr/>
              <a:t>‹#›</a:t>
            </a:fld>
            <a:endParaRPr lang="en-GB"/>
          </a:p>
        </p:txBody>
      </p:sp>
    </p:spTree>
    <p:extLst>
      <p:ext uri="{BB962C8B-B14F-4D97-AF65-F5344CB8AC3E}">
        <p14:creationId xmlns:p14="http://schemas.microsoft.com/office/powerpoint/2010/main" val="328172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77A2B2-85E0-4691-BD15-DC42B01C1470}" type="datetimeFigureOut">
              <a:rPr lang="en-GB" smtClean="0"/>
              <a:pPr/>
              <a:t>11/10/2018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F210D7-8A7D-4A83-8817-478BB5ACD5E5}" type="slidenum">
              <a:rPr lang="en-GB" smtClean="0"/>
              <a:pPr/>
              <a:t>‹#›</a:t>
            </a:fld>
            <a:endParaRPr lang="en-GB"/>
          </a:p>
        </p:txBody>
      </p:sp>
    </p:spTree>
    <p:extLst>
      <p:ext uri="{BB962C8B-B14F-4D97-AF65-F5344CB8AC3E}">
        <p14:creationId xmlns:p14="http://schemas.microsoft.com/office/powerpoint/2010/main" val="150984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7A2B2-85E0-4691-BD15-DC42B01C1470}" type="datetimeFigureOut">
              <a:rPr lang="en-GB" smtClean="0"/>
              <a:pPr/>
              <a:t>11/10/2018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210D7-8A7D-4A83-8817-478BB5ACD5E5}" type="slidenum">
              <a:rPr lang="en-GB" smtClean="0"/>
              <a:pPr/>
              <a:t>‹#›</a:t>
            </a:fld>
            <a:endParaRPr lang="en-GB"/>
          </a:p>
        </p:txBody>
      </p:sp>
    </p:spTree>
    <p:extLst>
      <p:ext uri="{BB962C8B-B14F-4D97-AF65-F5344CB8AC3E}">
        <p14:creationId xmlns:p14="http://schemas.microsoft.com/office/powerpoint/2010/main" val="6038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27" y="2040043"/>
            <a:ext cx="13700878" cy="7140152"/>
          </a:xfrm>
        </p:spPr>
        <p:txBody>
          <a:bodyPr anchor="b"/>
          <a:lstStyle>
            <a:lvl1pPr>
              <a:defRPr sz="14278"/>
            </a:lvl1pPr>
          </a:lstStyle>
          <a:p>
            <a:r>
              <a:rPr lang="en-US"/>
              <a:t>Click to edit Master title style</a:t>
            </a:r>
            <a:endParaRPr lang="en-US" dirty="0"/>
          </a:p>
        </p:txBody>
      </p:sp>
      <p:sp>
        <p:nvSpPr>
          <p:cNvPr id="3" name="Content Placeholder 2"/>
          <p:cNvSpPr>
            <a:spLocks noGrp="1"/>
          </p:cNvSpPr>
          <p:nvPr>
            <p:ph idx="1"/>
          </p:nvPr>
        </p:nvSpPr>
        <p:spPr>
          <a:xfrm>
            <a:off x="18059496" y="4405934"/>
            <a:ext cx="21505456" cy="21746295"/>
          </a:xfrm>
        </p:spPr>
        <p:txBody>
          <a:bodyPr/>
          <a:lstStyle>
            <a:lvl1pPr>
              <a:defRPr sz="14278"/>
            </a:lvl1pPr>
            <a:lvl2pPr>
              <a:defRPr sz="12494"/>
            </a:lvl2pPr>
            <a:lvl3pPr>
              <a:defRPr sz="10709"/>
            </a:lvl3pPr>
            <a:lvl4pPr>
              <a:defRPr sz="8924"/>
            </a:lvl4pPr>
            <a:lvl5pPr>
              <a:defRPr sz="8924"/>
            </a:lvl5pPr>
            <a:lvl6pPr>
              <a:defRPr sz="8924"/>
            </a:lvl6pPr>
            <a:lvl7pPr>
              <a:defRPr sz="8924"/>
            </a:lvl7pPr>
            <a:lvl8pPr>
              <a:defRPr sz="8924"/>
            </a:lvl8pPr>
            <a:lvl9pPr>
              <a:defRPr sz="892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26027" y="9180195"/>
            <a:ext cx="13700878" cy="17007447"/>
          </a:xfrm>
        </p:spPr>
        <p:txBody>
          <a:bodyPr/>
          <a:lstStyle>
            <a:lvl1pPr marL="0" indent="0">
              <a:buNone/>
              <a:defRPr sz="7139"/>
            </a:lvl1pPr>
            <a:lvl2pPr marL="2040026" indent="0">
              <a:buNone/>
              <a:defRPr sz="6247"/>
            </a:lvl2pPr>
            <a:lvl3pPr marL="4080053" indent="0">
              <a:buNone/>
              <a:defRPr sz="5354"/>
            </a:lvl3pPr>
            <a:lvl4pPr marL="6120079" indent="0">
              <a:buNone/>
              <a:defRPr sz="4462"/>
            </a:lvl4pPr>
            <a:lvl5pPr marL="8160106" indent="0">
              <a:buNone/>
              <a:defRPr sz="4462"/>
            </a:lvl5pPr>
            <a:lvl6pPr marL="10200132" indent="0">
              <a:buNone/>
              <a:defRPr sz="4462"/>
            </a:lvl6pPr>
            <a:lvl7pPr marL="12240158" indent="0">
              <a:buNone/>
              <a:defRPr sz="4462"/>
            </a:lvl7pPr>
            <a:lvl8pPr marL="14280185" indent="0">
              <a:buNone/>
              <a:defRPr sz="4462"/>
            </a:lvl8pPr>
            <a:lvl9pPr marL="16320211" indent="0">
              <a:buNone/>
              <a:defRPr sz="4462"/>
            </a:lvl9pPr>
          </a:lstStyle>
          <a:p>
            <a:pPr lvl="0"/>
            <a:r>
              <a:rPr lang="en-US"/>
              <a:t>Edit Master text styles</a:t>
            </a:r>
          </a:p>
        </p:txBody>
      </p:sp>
      <p:sp>
        <p:nvSpPr>
          <p:cNvPr id="5" name="Date Placeholder 4"/>
          <p:cNvSpPr>
            <a:spLocks noGrp="1"/>
          </p:cNvSpPr>
          <p:nvPr>
            <p:ph type="dt" sz="half" idx="10"/>
          </p:nvPr>
        </p:nvSpPr>
        <p:spPr/>
        <p:txBody>
          <a:bodyPr/>
          <a:lstStyle/>
          <a:p>
            <a:fld id="{1277A2B2-85E0-4691-BD15-DC42B01C1470}" type="datetimeFigureOut">
              <a:rPr lang="en-GB" smtClean="0"/>
              <a:pPr/>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210D7-8A7D-4A83-8817-478BB5ACD5E5}" type="slidenum">
              <a:rPr lang="en-GB" smtClean="0"/>
              <a:pPr/>
              <a:t>‹#›</a:t>
            </a:fld>
            <a:endParaRPr lang="en-GB"/>
          </a:p>
        </p:txBody>
      </p:sp>
    </p:spTree>
    <p:extLst>
      <p:ext uri="{BB962C8B-B14F-4D97-AF65-F5344CB8AC3E}">
        <p14:creationId xmlns:p14="http://schemas.microsoft.com/office/powerpoint/2010/main" val="156500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27" y="2040043"/>
            <a:ext cx="13700878" cy="7140152"/>
          </a:xfrm>
        </p:spPr>
        <p:txBody>
          <a:bodyPr anchor="b"/>
          <a:lstStyle>
            <a:lvl1pPr>
              <a:defRPr sz="142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8059496" y="4405934"/>
            <a:ext cx="21505456" cy="21746295"/>
          </a:xfrm>
        </p:spPr>
        <p:txBody>
          <a:bodyPr anchor="t"/>
          <a:lstStyle>
            <a:lvl1pPr marL="0" indent="0">
              <a:buNone/>
              <a:defRPr sz="14278"/>
            </a:lvl1pPr>
            <a:lvl2pPr marL="2040026" indent="0">
              <a:buNone/>
              <a:defRPr sz="12494"/>
            </a:lvl2pPr>
            <a:lvl3pPr marL="4080053" indent="0">
              <a:buNone/>
              <a:defRPr sz="10709"/>
            </a:lvl3pPr>
            <a:lvl4pPr marL="6120079" indent="0">
              <a:buNone/>
              <a:defRPr sz="8924"/>
            </a:lvl4pPr>
            <a:lvl5pPr marL="8160106" indent="0">
              <a:buNone/>
              <a:defRPr sz="8924"/>
            </a:lvl5pPr>
            <a:lvl6pPr marL="10200132" indent="0">
              <a:buNone/>
              <a:defRPr sz="8924"/>
            </a:lvl6pPr>
            <a:lvl7pPr marL="12240158" indent="0">
              <a:buNone/>
              <a:defRPr sz="8924"/>
            </a:lvl7pPr>
            <a:lvl8pPr marL="14280185" indent="0">
              <a:buNone/>
              <a:defRPr sz="8924"/>
            </a:lvl8pPr>
            <a:lvl9pPr marL="16320211" indent="0">
              <a:buNone/>
              <a:defRPr sz="8924"/>
            </a:lvl9pPr>
          </a:lstStyle>
          <a:p>
            <a:r>
              <a:rPr lang="en-US"/>
              <a:t>Click icon to add picture</a:t>
            </a:r>
            <a:endParaRPr lang="en-US" dirty="0"/>
          </a:p>
        </p:txBody>
      </p:sp>
      <p:sp>
        <p:nvSpPr>
          <p:cNvPr id="4" name="Text Placeholder 3"/>
          <p:cNvSpPr>
            <a:spLocks noGrp="1"/>
          </p:cNvSpPr>
          <p:nvPr>
            <p:ph type="body" sz="half" idx="2"/>
          </p:nvPr>
        </p:nvSpPr>
        <p:spPr>
          <a:xfrm>
            <a:off x="2926027" y="9180195"/>
            <a:ext cx="13700878" cy="17007447"/>
          </a:xfrm>
        </p:spPr>
        <p:txBody>
          <a:bodyPr/>
          <a:lstStyle>
            <a:lvl1pPr marL="0" indent="0">
              <a:buNone/>
              <a:defRPr sz="7139"/>
            </a:lvl1pPr>
            <a:lvl2pPr marL="2040026" indent="0">
              <a:buNone/>
              <a:defRPr sz="6247"/>
            </a:lvl2pPr>
            <a:lvl3pPr marL="4080053" indent="0">
              <a:buNone/>
              <a:defRPr sz="5354"/>
            </a:lvl3pPr>
            <a:lvl4pPr marL="6120079" indent="0">
              <a:buNone/>
              <a:defRPr sz="4462"/>
            </a:lvl4pPr>
            <a:lvl5pPr marL="8160106" indent="0">
              <a:buNone/>
              <a:defRPr sz="4462"/>
            </a:lvl5pPr>
            <a:lvl6pPr marL="10200132" indent="0">
              <a:buNone/>
              <a:defRPr sz="4462"/>
            </a:lvl6pPr>
            <a:lvl7pPr marL="12240158" indent="0">
              <a:buNone/>
              <a:defRPr sz="4462"/>
            </a:lvl7pPr>
            <a:lvl8pPr marL="14280185" indent="0">
              <a:buNone/>
              <a:defRPr sz="4462"/>
            </a:lvl8pPr>
            <a:lvl9pPr marL="16320211" indent="0">
              <a:buNone/>
              <a:defRPr sz="4462"/>
            </a:lvl9pPr>
          </a:lstStyle>
          <a:p>
            <a:pPr lvl="0"/>
            <a:r>
              <a:rPr lang="en-US"/>
              <a:t>Edit Master text styles</a:t>
            </a:r>
          </a:p>
        </p:txBody>
      </p:sp>
      <p:sp>
        <p:nvSpPr>
          <p:cNvPr id="5" name="Date Placeholder 4"/>
          <p:cNvSpPr>
            <a:spLocks noGrp="1"/>
          </p:cNvSpPr>
          <p:nvPr>
            <p:ph type="dt" sz="half" idx="10"/>
          </p:nvPr>
        </p:nvSpPr>
        <p:spPr/>
        <p:txBody>
          <a:bodyPr/>
          <a:lstStyle/>
          <a:p>
            <a:fld id="{1277A2B2-85E0-4691-BD15-DC42B01C1470}" type="datetimeFigureOut">
              <a:rPr lang="en-GB" smtClean="0"/>
              <a:pPr/>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210D7-8A7D-4A83-8817-478BB5ACD5E5}" type="slidenum">
              <a:rPr lang="en-GB" smtClean="0"/>
              <a:pPr/>
              <a:t>‹#›</a:t>
            </a:fld>
            <a:endParaRPr lang="en-GB"/>
          </a:p>
        </p:txBody>
      </p:sp>
    </p:spTree>
    <p:extLst>
      <p:ext uri="{BB962C8B-B14F-4D97-AF65-F5344CB8AC3E}">
        <p14:creationId xmlns:p14="http://schemas.microsoft.com/office/powerpoint/2010/main" val="383694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0494" y="1629208"/>
            <a:ext cx="36638925" cy="59147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20494" y="8146007"/>
            <a:ext cx="36638925" cy="194158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20494" y="28362276"/>
            <a:ext cx="9557980" cy="1629201"/>
          </a:xfrm>
          <a:prstGeom prst="rect">
            <a:avLst/>
          </a:prstGeom>
        </p:spPr>
        <p:txBody>
          <a:bodyPr vert="horz" lIns="91440" tIns="45720" rIns="91440" bIns="45720" rtlCol="0" anchor="ctr"/>
          <a:lstStyle>
            <a:lvl1pPr algn="l">
              <a:defRPr sz="5354">
                <a:solidFill>
                  <a:schemeClr val="tx1">
                    <a:tint val="75000"/>
                  </a:schemeClr>
                </a:solidFill>
              </a:defRPr>
            </a:lvl1pPr>
          </a:lstStyle>
          <a:p>
            <a:fld id="{1277A2B2-85E0-4691-BD15-DC42B01C1470}" type="datetimeFigureOut">
              <a:rPr lang="en-GB" smtClean="0"/>
              <a:pPr/>
              <a:t>11/10/2018</a:t>
            </a:fld>
            <a:endParaRPr lang="en-GB"/>
          </a:p>
        </p:txBody>
      </p:sp>
      <p:sp>
        <p:nvSpPr>
          <p:cNvPr id="5" name="Footer Placeholder 4"/>
          <p:cNvSpPr>
            <a:spLocks noGrp="1"/>
          </p:cNvSpPr>
          <p:nvPr>
            <p:ph type="ftr" sz="quarter" idx="3"/>
          </p:nvPr>
        </p:nvSpPr>
        <p:spPr>
          <a:xfrm>
            <a:off x="14071471" y="28362276"/>
            <a:ext cx="14336971" cy="1629201"/>
          </a:xfrm>
          <a:prstGeom prst="rect">
            <a:avLst/>
          </a:prstGeom>
        </p:spPr>
        <p:txBody>
          <a:bodyPr vert="horz" lIns="91440" tIns="45720" rIns="91440" bIns="45720" rtlCol="0" anchor="ctr"/>
          <a:lstStyle>
            <a:lvl1pPr algn="ctr">
              <a:defRPr sz="535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001439" y="28362276"/>
            <a:ext cx="9557980" cy="1629201"/>
          </a:xfrm>
          <a:prstGeom prst="rect">
            <a:avLst/>
          </a:prstGeom>
        </p:spPr>
        <p:txBody>
          <a:bodyPr vert="horz" lIns="91440" tIns="45720" rIns="91440" bIns="45720" rtlCol="0" anchor="ctr"/>
          <a:lstStyle>
            <a:lvl1pPr algn="r">
              <a:defRPr sz="5354">
                <a:solidFill>
                  <a:schemeClr val="tx1">
                    <a:tint val="75000"/>
                  </a:schemeClr>
                </a:solidFill>
              </a:defRPr>
            </a:lvl1pPr>
          </a:lstStyle>
          <a:p>
            <a:fld id="{72F210D7-8A7D-4A83-8817-478BB5ACD5E5}" type="slidenum">
              <a:rPr lang="en-GB" smtClean="0"/>
              <a:pPr/>
              <a:t>‹#›</a:t>
            </a:fld>
            <a:endParaRPr lang="en-GB"/>
          </a:p>
        </p:txBody>
      </p:sp>
    </p:spTree>
    <p:extLst>
      <p:ext uri="{BB962C8B-B14F-4D97-AF65-F5344CB8AC3E}">
        <p14:creationId xmlns:p14="http://schemas.microsoft.com/office/powerpoint/2010/main" val="17178690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80053" rtl="0" eaLnBrk="1" latinLnBrk="0" hangingPunct="1">
        <a:lnSpc>
          <a:spcPct val="90000"/>
        </a:lnSpc>
        <a:spcBef>
          <a:spcPct val="0"/>
        </a:spcBef>
        <a:buNone/>
        <a:defRPr sz="19633" kern="1200">
          <a:solidFill>
            <a:schemeClr val="tx1"/>
          </a:solidFill>
          <a:latin typeface="+mj-lt"/>
          <a:ea typeface="+mj-ea"/>
          <a:cs typeface="+mj-cs"/>
        </a:defRPr>
      </a:lvl1pPr>
    </p:titleStyle>
    <p:bodyStyle>
      <a:lvl1pPr marL="1020013" indent="-1020013" algn="l" defTabSz="4080053" rtl="0" eaLnBrk="1" latinLnBrk="0" hangingPunct="1">
        <a:lnSpc>
          <a:spcPct val="90000"/>
        </a:lnSpc>
        <a:spcBef>
          <a:spcPts val="4462"/>
        </a:spcBef>
        <a:buFont typeface="Arial" panose="020B0604020202020204" pitchFamily="34" charset="0"/>
        <a:buChar char="•"/>
        <a:defRPr sz="12494" kern="1200">
          <a:solidFill>
            <a:schemeClr val="tx1"/>
          </a:solidFill>
          <a:latin typeface="+mn-lt"/>
          <a:ea typeface="+mn-ea"/>
          <a:cs typeface="+mn-cs"/>
        </a:defRPr>
      </a:lvl1pPr>
      <a:lvl2pPr marL="3060040" indent="-1020013" algn="l" defTabSz="4080053" rtl="0" eaLnBrk="1" latinLnBrk="0" hangingPunct="1">
        <a:lnSpc>
          <a:spcPct val="90000"/>
        </a:lnSpc>
        <a:spcBef>
          <a:spcPts val="2231"/>
        </a:spcBef>
        <a:buFont typeface="Arial" panose="020B0604020202020204" pitchFamily="34" charset="0"/>
        <a:buChar char="•"/>
        <a:defRPr sz="10709" kern="1200">
          <a:solidFill>
            <a:schemeClr val="tx1"/>
          </a:solidFill>
          <a:latin typeface="+mn-lt"/>
          <a:ea typeface="+mn-ea"/>
          <a:cs typeface="+mn-cs"/>
        </a:defRPr>
      </a:lvl2pPr>
      <a:lvl3pPr marL="5100066" indent="-1020013" algn="l" defTabSz="4080053" rtl="0" eaLnBrk="1" latinLnBrk="0" hangingPunct="1">
        <a:lnSpc>
          <a:spcPct val="90000"/>
        </a:lnSpc>
        <a:spcBef>
          <a:spcPts val="2231"/>
        </a:spcBef>
        <a:buFont typeface="Arial" panose="020B0604020202020204" pitchFamily="34" charset="0"/>
        <a:buChar char="•"/>
        <a:defRPr sz="8924" kern="1200">
          <a:solidFill>
            <a:schemeClr val="tx1"/>
          </a:solidFill>
          <a:latin typeface="+mn-lt"/>
          <a:ea typeface="+mn-ea"/>
          <a:cs typeface="+mn-cs"/>
        </a:defRPr>
      </a:lvl3pPr>
      <a:lvl4pPr marL="7140092" indent="-1020013" algn="l" defTabSz="4080053" rtl="0" eaLnBrk="1" latinLnBrk="0" hangingPunct="1">
        <a:lnSpc>
          <a:spcPct val="90000"/>
        </a:lnSpc>
        <a:spcBef>
          <a:spcPts val="2231"/>
        </a:spcBef>
        <a:buFont typeface="Arial" panose="020B0604020202020204" pitchFamily="34" charset="0"/>
        <a:buChar char="•"/>
        <a:defRPr sz="8032" kern="1200">
          <a:solidFill>
            <a:schemeClr val="tx1"/>
          </a:solidFill>
          <a:latin typeface="+mn-lt"/>
          <a:ea typeface="+mn-ea"/>
          <a:cs typeface="+mn-cs"/>
        </a:defRPr>
      </a:lvl4pPr>
      <a:lvl5pPr marL="9180119" indent="-1020013" algn="l" defTabSz="4080053" rtl="0" eaLnBrk="1" latinLnBrk="0" hangingPunct="1">
        <a:lnSpc>
          <a:spcPct val="90000"/>
        </a:lnSpc>
        <a:spcBef>
          <a:spcPts val="2231"/>
        </a:spcBef>
        <a:buFont typeface="Arial" panose="020B0604020202020204" pitchFamily="34" charset="0"/>
        <a:buChar char="•"/>
        <a:defRPr sz="8032" kern="1200">
          <a:solidFill>
            <a:schemeClr val="tx1"/>
          </a:solidFill>
          <a:latin typeface="+mn-lt"/>
          <a:ea typeface="+mn-ea"/>
          <a:cs typeface="+mn-cs"/>
        </a:defRPr>
      </a:lvl5pPr>
      <a:lvl6pPr marL="11220145" indent="-1020013" algn="l" defTabSz="4080053" rtl="0" eaLnBrk="1" latinLnBrk="0" hangingPunct="1">
        <a:lnSpc>
          <a:spcPct val="90000"/>
        </a:lnSpc>
        <a:spcBef>
          <a:spcPts val="2231"/>
        </a:spcBef>
        <a:buFont typeface="Arial" panose="020B0604020202020204" pitchFamily="34" charset="0"/>
        <a:buChar char="•"/>
        <a:defRPr sz="8032" kern="1200">
          <a:solidFill>
            <a:schemeClr val="tx1"/>
          </a:solidFill>
          <a:latin typeface="+mn-lt"/>
          <a:ea typeface="+mn-ea"/>
          <a:cs typeface="+mn-cs"/>
        </a:defRPr>
      </a:lvl6pPr>
      <a:lvl7pPr marL="13260172" indent="-1020013" algn="l" defTabSz="4080053" rtl="0" eaLnBrk="1" latinLnBrk="0" hangingPunct="1">
        <a:lnSpc>
          <a:spcPct val="90000"/>
        </a:lnSpc>
        <a:spcBef>
          <a:spcPts val="2231"/>
        </a:spcBef>
        <a:buFont typeface="Arial" panose="020B0604020202020204" pitchFamily="34" charset="0"/>
        <a:buChar char="•"/>
        <a:defRPr sz="8032" kern="1200">
          <a:solidFill>
            <a:schemeClr val="tx1"/>
          </a:solidFill>
          <a:latin typeface="+mn-lt"/>
          <a:ea typeface="+mn-ea"/>
          <a:cs typeface="+mn-cs"/>
        </a:defRPr>
      </a:lvl7pPr>
      <a:lvl8pPr marL="15300198" indent="-1020013" algn="l" defTabSz="4080053" rtl="0" eaLnBrk="1" latinLnBrk="0" hangingPunct="1">
        <a:lnSpc>
          <a:spcPct val="90000"/>
        </a:lnSpc>
        <a:spcBef>
          <a:spcPts val="2231"/>
        </a:spcBef>
        <a:buFont typeface="Arial" panose="020B0604020202020204" pitchFamily="34" charset="0"/>
        <a:buChar char="•"/>
        <a:defRPr sz="8032" kern="1200">
          <a:solidFill>
            <a:schemeClr val="tx1"/>
          </a:solidFill>
          <a:latin typeface="+mn-lt"/>
          <a:ea typeface="+mn-ea"/>
          <a:cs typeface="+mn-cs"/>
        </a:defRPr>
      </a:lvl8pPr>
      <a:lvl9pPr marL="17340224" indent="-1020013" algn="l" defTabSz="4080053" rtl="0" eaLnBrk="1" latinLnBrk="0" hangingPunct="1">
        <a:lnSpc>
          <a:spcPct val="90000"/>
        </a:lnSpc>
        <a:spcBef>
          <a:spcPts val="2231"/>
        </a:spcBef>
        <a:buFont typeface="Arial" panose="020B0604020202020204" pitchFamily="34" charset="0"/>
        <a:buChar char="•"/>
        <a:defRPr sz="8032" kern="1200">
          <a:solidFill>
            <a:schemeClr val="tx1"/>
          </a:solidFill>
          <a:latin typeface="+mn-lt"/>
          <a:ea typeface="+mn-ea"/>
          <a:cs typeface="+mn-cs"/>
        </a:defRPr>
      </a:lvl9pPr>
    </p:bodyStyle>
    <p:otherStyle>
      <a:defPPr>
        <a:defRPr lang="en-US"/>
      </a:defPPr>
      <a:lvl1pPr marL="0" algn="l" defTabSz="4080053" rtl="0" eaLnBrk="1" latinLnBrk="0" hangingPunct="1">
        <a:defRPr sz="8032" kern="1200">
          <a:solidFill>
            <a:schemeClr val="tx1"/>
          </a:solidFill>
          <a:latin typeface="+mn-lt"/>
          <a:ea typeface="+mn-ea"/>
          <a:cs typeface="+mn-cs"/>
        </a:defRPr>
      </a:lvl1pPr>
      <a:lvl2pPr marL="2040026" algn="l" defTabSz="4080053" rtl="0" eaLnBrk="1" latinLnBrk="0" hangingPunct="1">
        <a:defRPr sz="8032" kern="1200">
          <a:solidFill>
            <a:schemeClr val="tx1"/>
          </a:solidFill>
          <a:latin typeface="+mn-lt"/>
          <a:ea typeface="+mn-ea"/>
          <a:cs typeface="+mn-cs"/>
        </a:defRPr>
      </a:lvl2pPr>
      <a:lvl3pPr marL="4080053" algn="l" defTabSz="4080053" rtl="0" eaLnBrk="1" latinLnBrk="0" hangingPunct="1">
        <a:defRPr sz="8032" kern="1200">
          <a:solidFill>
            <a:schemeClr val="tx1"/>
          </a:solidFill>
          <a:latin typeface="+mn-lt"/>
          <a:ea typeface="+mn-ea"/>
          <a:cs typeface="+mn-cs"/>
        </a:defRPr>
      </a:lvl3pPr>
      <a:lvl4pPr marL="6120079" algn="l" defTabSz="4080053" rtl="0" eaLnBrk="1" latinLnBrk="0" hangingPunct="1">
        <a:defRPr sz="8032" kern="1200">
          <a:solidFill>
            <a:schemeClr val="tx1"/>
          </a:solidFill>
          <a:latin typeface="+mn-lt"/>
          <a:ea typeface="+mn-ea"/>
          <a:cs typeface="+mn-cs"/>
        </a:defRPr>
      </a:lvl4pPr>
      <a:lvl5pPr marL="8160106" algn="l" defTabSz="4080053" rtl="0" eaLnBrk="1" latinLnBrk="0" hangingPunct="1">
        <a:defRPr sz="8032" kern="1200">
          <a:solidFill>
            <a:schemeClr val="tx1"/>
          </a:solidFill>
          <a:latin typeface="+mn-lt"/>
          <a:ea typeface="+mn-ea"/>
          <a:cs typeface="+mn-cs"/>
        </a:defRPr>
      </a:lvl5pPr>
      <a:lvl6pPr marL="10200132" algn="l" defTabSz="4080053" rtl="0" eaLnBrk="1" latinLnBrk="0" hangingPunct="1">
        <a:defRPr sz="8032" kern="1200">
          <a:solidFill>
            <a:schemeClr val="tx1"/>
          </a:solidFill>
          <a:latin typeface="+mn-lt"/>
          <a:ea typeface="+mn-ea"/>
          <a:cs typeface="+mn-cs"/>
        </a:defRPr>
      </a:lvl6pPr>
      <a:lvl7pPr marL="12240158" algn="l" defTabSz="4080053" rtl="0" eaLnBrk="1" latinLnBrk="0" hangingPunct="1">
        <a:defRPr sz="8032" kern="1200">
          <a:solidFill>
            <a:schemeClr val="tx1"/>
          </a:solidFill>
          <a:latin typeface="+mn-lt"/>
          <a:ea typeface="+mn-ea"/>
          <a:cs typeface="+mn-cs"/>
        </a:defRPr>
      </a:lvl7pPr>
      <a:lvl8pPr marL="14280185" algn="l" defTabSz="4080053" rtl="0" eaLnBrk="1" latinLnBrk="0" hangingPunct="1">
        <a:defRPr sz="8032" kern="1200">
          <a:solidFill>
            <a:schemeClr val="tx1"/>
          </a:solidFill>
          <a:latin typeface="+mn-lt"/>
          <a:ea typeface="+mn-ea"/>
          <a:cs typeface="+mn-cs"/>
        </a:defRPr>
      </a:lvl8pPr>
      <a:lvl9pPr marL="16320211" algn="l" defTabSz="4080053" rtl="0" eaLnBrk="1" latinLnBrk="0" hangingPunct="1">
        <a:defRPr sz="80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77C3820-3BBD-4C1C-AFE5-CEA40A92FDBA}"/>
              </a:ext>
            </a:extLst>
          </p:cNvPr>
          <p:cNvSpPr/>
          <p:nvPr/>
        </p:nvSpPr>
        <p:spPr>
          <a:xfrm>
            <a:off x="6438900" y="15718"/>
            <a:ext cx="32765999" cy="3354765"/>
          </a:xfrm>
          <a:prstGeom prst="rect">
            <a:avLst/>
          </a:prstGeom>
        </p:spPr>
        <p:txBody>
          <a:bodyPr wrap="square">
            <a:spAutoFit/>
          </a:bodyPr>
          <a:lstStyle/>
          <a:p>
            <a:pPr algn="ctr"/>
            <a:r>
              <a:rPr lang="en-US" sz="8000" b="1" dirty="0"/>
              <a:t>Artificial Neural Networks Based Power Load Forecasting</a:t>
            </a:r>
            <a:r>
              <a:rPr lang="en-US" sz="1400" b="1" dirty="0"/>
              <a:t>.</a:t>
            </a:r>
            <a:endParaRPr lang="en-US" sz="1400" dirty="0"/>
          </a:p>
          <a:p>
            <a:pPr algn="ctr"/>
            <a:r>
              <a:rPr lang="en-US" sz="6000" b="1" i="1" dirty="0"/>
              <a:t>Mr. Francis </a:t>
            </a:r>
            <a:r>
              <a:rPr lang="en-US" sz="6000" b="1" i="1" dirty="0" err="1"/>
              <a:t>Komen</a:t>
            </a:r>
            <a:r>
              <a:rPr lang="en-US" sz="6000" b="1" i="1" dirty="0"/>
              <a:t> and Dr. </a:t>
            </a:r>
            <a:r>
              <a:rPr lang="en-US" sz="6000" b="1" i="1" dirty="0" err="1"/>
              <a:t>Thiga</a:t>
            </a:r>
            <a:r>
              <a:rPr lang="en-US" sz="6000" b="1" i="1" dirty="0"/>
              <a:t> Moses</a:t>
            </a:r>
            <a:endParaRPr lang="en-US" sz="6000" b="1" dirty="0"/>
          </a:p>
          <a:p>
            <a:pPr algn="ctr"/>
            <a:r>
              <a:rPr lang="en-US" sz="7200" b="1" i="1" dirty="0" err="1"/>
              <a:t>Kabarak</a:t>
            </a:r>
            <a:r>
              <a:rPr lang="en-US" sz="7200" b="1" i="1" dirty="0"/>
              <a:t> University</a:t>
            </a:r>
          </a:p>
        </p:txBody>
      </p:sp>
      <p:pic>
        <p:nvPicPr>
          <p:cNvPr id="14" name="Picture 13">
            <a:extLst>
              <a:ext uri="{FF2B5EF4-FFF2-40B4-BE49-F238E27FC236}">
                <a16:creationId xmlns:a16="http://schemas.microsoft.com/office/drawing/2014/main" xmlns="" id="{F0A1D27C-4F5C-4502-A70F-30C8D0088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2097" y="130620"/>
            <a:ext cx="3819646" cy="3965971"/>
          </a:xfrm>
          <a:prstGeom prst="rect">
            <a:avLst/>
          </a:prstGeom>
        </p:spPr>
      </p:pic>
      <p:sp>
        <p:nvSpPr>
          <p:cNvPr id="2" name="TextBox 1">
            <a:extLst>
              <a:ext uri="{FF2B5EF4-FFF2-40B4-BE49-F238E27FC236}">
                <a16:creationId xmlns:a16="http://schemas.microsoft.com/office/drawing/2014/main" xmlns="" id="{F141178A-6F7C-4430-BDBD-C278E4C89E08}"/>
              </a:ext>
            </a:extLst>
          </p:cNvPr>
          <p:cNvSpPr txBox="1"/>
          <p:nvPr/>
        </p:nvSpPr>
        <p:spPr>
          <a:xfrm>
            <a:off x="723900" y="4191000"/>
            <a:ext cx="13411197" cy="26376451"/>
          </a:xfrm>
          <a:prstGeom prst="rect">
            <a:avLst/>
          </a:prstGeom>
          <a:noFill/>
        </p:spPr>
        <p:txBody>
          <a:bodyPr wrap="square" numCol="1" spcCol="274320" rtlCol="0">
            <a:spAutoFit/>
          </a:bodyPr>
          <a:lstStyle/>
          <a:p>
            <a:pPr algn="just">
              <a:spcBef>
                <a:spcPts val="200"/>
              </a:spcBef>
              <a:spcAft>
                <a:spcPts val="200"/>
              </a:spcAft>
            </a:pPr>
            <a:r>
              <a:rPr lang="en-US" sz="2800" b="1" dirty="0"/>
              <a:t>1.0 INTRODUCTION</a:t>
            </a:r>
            <a:endParaRPr lang="en-US" sz="2800" dirty="0"/>
          </a:p>
          <a:p>
            <a:pPr algn="just">
              <a:spcBef>
                <a:spcPts val="200"/>
              </a:spcBef>
              <a:spcAft>
                <a:spcPts val="200"/>
              </a:spcAft>
            </a:pPr>
            <a:r>
              <a:rPr lang="en-US" sz="2800" dirty="0"/>
              <a:t>Load forecasting is the prediction of the load behavior for a certain period of time. Load or energy forecast is important for determination of power generation capacity, transmission and distribution. Precise load forecasting helps electric utility company make unit commitment decisions, reduce spinning reserve capacity and schedule device maintenance plan properly. (</a:t>
            </a:r>
            <a:r>
              <a:rPr lang="en-US" sz="2800" dirty="0" err="1"/>
              <a:t>Jingfei</a:t>
            </a:r>
            <a:r>
              <a:rPr lang="en-US" sz="2800" dirty="0"/>
              <a:t> Yang, 2006).Power utilities companies face  challenges in power system operation due to power flow dynamics of varying system loads, machine characteristics and operation.</a:t>
            </a:r>
          </a:p>
          <a:p>
            <a:pPr algn="just">
              <a:spcBef>
                <a:spcPts val="200"/>
              </a:spcBef>
              <a:spcAft>
                <a:spcPts val="200"/>
              </a:spcAft>
            </a:pPr>
            <a:r>
              <a:rPr lang="en-US" sz="2800" dirty="0"/>
              <a:t> Research qualifies Artificial neural networks (ANN) as intensive methods of computation to find patterns in data sets that are very large, it also contains many explanatory variables that standard method like multiple regression is impractical thus  ANN provides accurate load forecasts.</a:t>
            </a:r>
          </a:p>
          <a:p>
            <a:pPr algn="just">
              <a:spcBef>
                <a:spcPts val="200"/>
              </a:spcBef>
              <a:spcAft>
                <a:spcPts val="200"/>
              </a:spcAft>
            </a:pPr>
            <a:r>
              <a:rPr lang="en-US" sz="2800" b="1" dirty="0"/>
              <a:t> 2.0 Problem</a:t>
            </a:r>
            <a:endParaRPr lang="en-US" sz="2800" dirty="0"/>
          </a:p>
          <a:p>
            <a:pPr algn="just">
              <a:spcBef>
                <a:spcPts val="200"/>
              </a:spcBef>
              <a:spcAft>
                <a:spcPts val="200"/>
              </a:spcAft>
            </a:pPr>
            <a:r>
              <a:rPr lang="en-US" sz="2800" dirty="0"/>
              <a:t>There is a big problem of determining and balancing actual load demand with the generated power capacities. There is dire need for countries across the world to carry out continuous load forecasting assessment for adequate management and optimization of their scarce power resources and improve power reliability while maximizing on profits .</a:t>
            </a:r>
          </a:p>
          <a:p>
            <a:pPr algn="just">
              <a:spcBef>
                <a:spcPts val="200"/>
              </a:spcBef>
              <a:spcAft>
                <a:spcPts val="200"/>
              </a:spcAft>
            </a:pPr>
            <a:r>
              <a:rPr lang="en-US" sz="2800" b="1" dirty="0"/>
              <a:t>3.0 Current solutions.</a:t>
            </a:r>
            <a:endParaRPr lang="en-US" sz="2800" dirty="0"/>
          </a:p>
          <a:p>
            <a:pPr algn="just">
              <a:spcBef>
                <a:spcPts val="200"/>
              </a:spcBef>
              <a:spcAft>
                <a:spcPts val="200"/>
              </a:spcAft>
            </a:pPr>
            <a:r>
              <a:rPr lang="en-US" sz="2800" dirty="0"/>
              <a:t>In Kenya Load forecasts are done using econometric models which depend on the accuracy of the factors which influence the power demand and only works better for a larger geographical area compared with smaller areas. This models often lead  underestimates or overestimates which lead to unnecessary expensive investments that are underutilized</a:t>
            </a:r>
          </a:p>
          <a:p>
            <a:pPr algn="just">
              <a:spcBef>
                <a:spcPts val="200"/>
              </a:spcBef>
              <a:spcAft>
                <a:spcPts val="200"/>
              </a:spcAft>
            </a:pPr>
            <a:r>
              <a:rPr lang="en-US" sz="2800" b="1" dirty="0"/>
              <a:t>4.0 PROBLEM AND PROPOSED SOLUTION </a:t>
            </a:r>
            <a:r>
              <a:rPr lang="en-US" sz="2800" b="1" dirty="0" smtClean="0"/>
              <a:t>SUMMARY</a:t>
            </a:r>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spcBef>
                <a:spcPts val="200"/>
              </a:spcBef>
              <a:spcAft>
                <a:spcPts val="200"/>
              </a:spcAft>
            </a:pPr>
            <a:r>
              <a:rPr lang="en-US" sz="2800" b="1" i="1" dirty="0"/>
              <a:t>Fig 1.</a:t>
            </a:r>
          </a:p>
          <a:p>
            <a:pPr algn="just">
              <a:spcBef>
                <a:spcPts val="200"/>
              </a:spcBef>
              <a:spcAft>
                <a:spcPts val="200"/>
              </a:spcAft>
            </a:pPr>
            <a:r>
              <a:rPr lang="en-US" sz="2800" b="1" dirty="0"/>
              <a:t>METHODOLOGY.</a:t>
            </a:r>
          </a:p>
          <a:p>
            <a:pPr algn="just">
              <a:spcBef>
                <a:spcPts val="200"/>
              </a:spcBef>
              <a:spcAft>
                <a:spcPts val="200"/>
              </a:spcAft>
            </a:pPr>
            <a:r>
              <a:rPr lang="en-US" sz="2800" b="1" dirty="0"/>
              <a:t>A .MODEL FORMULATION</a:t>
            </a:r>
            <a:endParaRPr lang="en-US" sz="2800" dirty="0"/>
          </a:p>
          <a:p>
            <a:pPr algn="just">
              <a:spcBef>
                <a:spcPts val="200"/>
              </a:spcBef>
              <a:spcAft>
                <a:spcPts val="200"/>
              </a:spcAft>
            </a:pPr>
            <a:r>
              <a:rPr lang="en-US" sz="2800" dirty="0"/>
              <a:t>The network parameters for the model are determined. The model will be trained using arbitrary designed structure. A network structure with appropriate number of hidden layers of neurons and one output neuron. Choice of momentum factor and learning rate and held constant throughout the training.</a:t>
            </a:r>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b="1" i="1" dirty="0"/>
          </a:p>
          <a:p>
            <a:pPr algn="just"/>
            <a:r>
              <a:rPr lang="en-US" sz="2800" b="1" i="1" dirty="0"/>
              <a:t>Fig 2.</a:t>
            </a:r>
          </a:p>
        </p:txBody>
      </p:sp>
      <p:pic>
        <p:nvPicPr>
          <p:cNvPr id="17" name="Picture 46">
            <a:extLst>
              <a:ext uri="{FF2B5EF4-FFF2-40B4-BE49-F238E27FC236}">
                <a16:creationId xmlns:a16="http://schemas.microsoft.com/office/drawing/2014/main" xmlns="" id="{9B3F69BA-5240-440B-9AAA-02A91AA3E1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85"/>
          <a:stretch/>
        </p:blipFill>
        <p:spPr bwMode="auto">
          <a:xfrm>
            <a:off x="414747" y="14554199"/>
            <a:ext cx="13720350" cy="60124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a:extLst>
              <a:ext uri="{FF2B5EF4-FFF2-40B4-BE49-F238E27FC236}">
                <a16:creationId xmlns:a16="http://schemas.microsoft.com/office/drawing/2014/main" xmlns="" id="{9A3CECA5-B402-4656-9873-7043766DB9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23" t="-518" r="20152" b="759"/>
          <a:stretch/>
        </p:blipFill>
        <p:spPr bwMode="auto">
          <a:xfrm>
            <a:off x="571499" y="24104599"/>
            <a:ext cx="13679767" cy="51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xmlns="" id="{67EA2802-D155-4467-B4F3-9A21D945D4A8}"/>
              </a:ext>
            </a:extLst>
          </p:cNvPr>
          <p:cNvSpPr/>
          <p:nvPr/>
        </p:nvSpPr>
        <p:spPr>
          <a:xfrm>
            <a:off x="14610074" y="3134410"/>
            <a:ext cx="13904631" cy="27546002"/>
          </a:xfrm>
          <a:prstGeom prst="rect">
            <a:avLst/>
          </a:prstGeom>
        </p:spPr>
        <p:txBody>
          <a:bodyPr wrap="square">
            <a:spAutoFit/>
          </a:bodyPr>
          <a:lstStyle/>
          <a:p>
            <a:pPr algn="just">
              <a:spcBef>
                <a:spcPts val="200"/>
              </a:spcBef>
              <a:spcAft>
                <a:spcPts val="200"/>
              </a:spcAft>
            </a:pPr>
            <a:r>
              <a:rPr lang="en-US" sz="2400" b="1" dirty="0"/>
              <a:t>B. IDENTIFICATION</a:t>
            </a:r>
            <a:endParaRPr lang="en-US" sz="2400" dirty="0"/>
          </a:p>
          <a:p>
            <a:pPr algn="just">
              <a:spcBef>
                <a:spcPts val="200"/>
              </a:spcBef>
              <a:spcAft>
                <a:spcPts val="200"/>
              </a:spcAft>
            </a:pPr>
            <a:r>
              <a:rPr lang="en-US" sz="2400" dirty="0"/>
              <a:t>The most important parameters of the model are identified. The parameters include historical electric load, G.D.P, housing, weather data </a:t>
            </a:r>
            <a:r>
              <a:rPr lang="en-US" sz="2400" dirty="0" err="1"/>
              <a:t>etc</a:t>
            </a:r>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b="1" i="1" dirty="0"/>
          </a:p>
          <a:p>
            <a:pPr algn="just"/>
            <a:r>
              <a:rPr lang="en-US" sz="2400" b="1" i="1" dirty="0"/>
              <a:t>Fig 3.</a:t>
            </a:r>
          </a:p>
          <a:p>
            <a:pPr>
              <a:spcBef>
                <a:spcPts val="200"/>
              </a:spcBef>
              <a:spcAft>
                <a:spcPts val="200"/>
              </a:spcAft>
            </a:pPr>
            <a:r>
              <a:rPr lang="en-US" sz="2400" b="1" dirty="0"/>
              <a:t>Multilayer perceptron (MLPS)</a:t>
            </a:r>
          </a:p>
          <a:p>
            <a:pPr marL="457200" indent="-457200">
              <a:spcBef>
                <a:spcPts val="200"/>
              </a:spcBef>
              <a:spcAft>
                <a:spcPts val="200"/>
              </a:spcAft>
              <a:buFont typeface="Wingdings" pitchFamily="2" charset="2"/>
              <a:buChar char="v"/>
            </a:pPr>
            <a:r>
              <a:rPr lang="en-US" sz="2400" dirty="0"/>
              <a:t>MLPS are feed  forward neural networks.</a:t>
            </a:r>
          </a:p>
          <a:p>
            <a:pPr marL="457200" indent="-457200">
              <a:spcBef>
                <a:spcPts val="200"/>
              </a:spcBef>
              <a:spcAft>
                <a:spcPts val="200"/>
              </a:spcAft>
              <a:buFont typeface="Wingdings" pitchFamily="2" charset="2"/>
              <a:buChar char="v"/>
            </a:pPr>
            <a:r>
              <a:rPr lang="en-US" sz="2400" dirty="0"/>
              <a:t>Organized in layers:</a:t>
            </a:r>
          </a:p>
          <a:p>
            <a:pPr marL="2573350" lvl="1" indent="-457200">
              <a:spcBef>
                <a:spcPts val="200"/>
              </a:spcBef>
              <a:spcAft>
                <a:spcPts val="200"/>
              </a:spcAft>
              <a:buFont typeface="Wingdings" pitchFamily="2" charset="2"/>
              <a:buChar char="§"/>
            </a:pPr>
            <a:r>
              <a:rPr lang="en-US" sz="2400" dirty="0"/>
              <a:t>One input layer of distribution points</a:t>
            </a:r>
          </a:p>
          <a:p>
            <a:pPr marL="2573350" lvl="1" indent="-457200">
              <a:spcBef>
                <a:spcPts val="200"/>
              </a:spcBef>
              <a:spcAft>
                <a:spcPts val="200"/>
              </a:spcAft>
              <a:buFont typeface="Wingdings" pitchFamily="2" charset="2"/>
              <a:buChar char="§"/>
            </a:pPr>
            <a:r>
              <a:rPr lang="en-US" sz="2400" dirty="0"/>
              <a:t>One or more hidden layers of artificial neurons (nodes)</a:t>
            </a:r>
          </a:p>
          <a:p>
            <a:pPr marL="2573350" lvl="1" indent="-457200">
              <a:spcBef>
                <a:spcPts val="200"/>
              </a:spcBef>
              <a:spcAft>
                <a:spcPts val="200"/>
              </a:spcAft>
              <a:buFont typeface="Wingdings" pitchFamily="2" charset="2"/>
              <a:buChar char="§"/>
            </a:pPr>
            <a:r>
              <a:rPr lang="en-US" sz="2400" dirty="0"/>
              <a:t>One output layer of artificial neurons (nodes).</a:t>
            </a:r>
          </a:p>
          <a:p>
            <a:pPr marL="2573350" lvl="1" indent="-457200">
              <a:spcBef>
                <a:spcPts val="200"/>
              </a:spcBef>
              <a:spcAft>
                <a:spcPts val="200"/>
              </a:spcAft>
              <a:buFont typeface="Wingdings" pitchFamily="2" charset="2"/>
              <a:buChar char="§"/>
            </a:pPr>
            <a:r>
              <a:rPr lang="en-US" sz="2400" dirty="0"/>
              <a:t>Each node in a layer is connected to all other nodes in the next layer.</a:t>
            </a:r>
          </a:p>
          <a:p>
            <a:pPr marL="2573350" lvl="1" indent="-457200">
              <a:spcBef>
                <a:spcPts val="200"/>
              </a:spcBef>
              <a:spcAft>
                <a:spcPts val="200"/>
              </a:spcAft>
              <a:buFont typeface="Wingdings" pitchFamily="2" charset="2"/>
              <a:buChar char="§"/>
            </a:pPr>
            <a:r>
              <a:rPr lang="en-US" sz="2400" dirty="0"/>
              <a:t>Each connection has a weight (remember that the weight can be zero).</a:t>
            </a:r>
          </a:p>
          <a:p>
            <a:pPr marL="457200" indent="-457200">
              <a:spcBef>
                <a:spcPts val="200"/>
              </a:spcBef>
              <a:spcAft>
                <a:spcPts val="200"/>
              </a:spcAft>
              <a:buFont typeface="Wingdings" pitchFamily="2" charset="2"/>
              <a:buChar char="v"/>
            </a:pPr>
            <a:r>
              <a:rPr lang="en-US" sz="2400" dirty="0"/>
              <a:t>MLPs are universal  approximators</a:t>
            </a:r>
          </a:p>
          <a:p>
            <a:pPr algn="just">
              <a:spcBef>
                <a:spcPts val="200"/>
              </a:spcBef>
              <a:spcAft>
                <a:spcPts val="200"/>
              </a:spcAft>
            </a:pPr>
            <a:r>
              <a:rPr lang="en-US" sz="2400" b="1" dirty="0"/>
              <a:t>C .VALIDATION/TRAINING</a:t>
            </a:r>
            <a:endParaRPr lang="en-US" sz="2400" dirty="0"/>
          </a:p>
          <a:p>
            <a:pPr algn="just">
              <a:spcBef>
                <a:spcPts val="200"/>
              </a:spcBef>
              <a:spcAft>
                <a:spcPts val="200"/>
              </a:spcAft>
            </a:pPr>
            <a:r>
              <a:rPr lang="en-US" sz="2400" dirty="0"/>
              <a:t>The model is trained by applying all inputs to the network before the weights and biases are updated. Incremental training mode will be applied. The load forecasted will be compared with the actual load data and the error will be calculated using statistical indices e.g. </a:t>
            </a:r>
            <a:r>
              <a:rPr lang="en-US" sz="2400" b="1" dirty="0"/>
              <a:t>Mean Absolute error</a:t>
            </a:r>
            <a:r>
              <a:rPr lang="en-US" sz="2400" dirty="0"/>
              <a:t>, </a:t>
            </a:r>
            <a:r>
              <a:rPr lang="en-US" sz="2400" b="1" dirty="0"/>
              <a:t>Correlation Coefficien</a:t>
            </a:r>
            <a:r>
              <a:rPr lang="en-US" sz="2400" dirty="0"/>
              <a:t>t-,</a:t>
            </a:r>
            <a:r>
              <a:rPr lang="en-US" sz="2400" b="1" dirty="0"/>
              <a:t> Root Mean Square-</a:t>
            </a:r>
            <a:r>
              <a:rPr lang="en-US" sz="2400" dirty="0"/>
              <a:t> The performance of the model is checked if it does not conform, then the model will have to be re-evaluated and either additional parameter will have to be added so that better accuracy can be achieved.</a:t>
            </a:r>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b="1" i="1" dirty="0"/>
          </a:p>
          <a:p>
            <a:pPr algn="just">
              <a:spcBef>
                <a:spcPts val="200"/>
              </a:spcBef>
              <a:spcAft>
                <a:spcPts val="200"/>
              </a:spcAft>
            </a:pPr>
            <a:endParaRPr lang="en-US" sz="2400" b="1" i="1" dirty="0"/>
          </a:p>
          <a:p>
            <a:pPr algn="just">
              <a:spcBef>
                <a:spcPts val="200"/>
              </a:spcBef>
              <a:spcAft>
                <a:spcPts val="200"/>
              </a:spcAft>
            </a:pPr>
            <a:r>
              <a:rPr lang="en-US" sz="2400" b="1" i="1" dirty="0"/>
              <a:t>Fig 4.</a:t>
            </a:r>
            <a:endParaRPr lang="en-US" sz="1400" b="1" dirty="0"/>
          </a:p>
          <a:p>
            <a:pPr>
              <a:spcBef>
                <a:spcPts val="200"/>
              </a:spcBef>
              <a:spcAft>
                <a:spcPts val="200"/>
              </a:spcAft>
            </a:pPr>
            <a:r>
              <a:rPr lang="en-US" sz="2400" b="1" dirty="0"/>
              <a:t>Supervised learning</a:t>
            </a:r>
            <a:r>
              <a:rPr lang="en-US" sz="2400" dirty="0"/>
              <a:t>.</a:t>
            </a:r>
          </a:p>
          <a:p>
            <a:pPr marL="571500" indent="-571500">
              <a:spcBef>
                <a:spcPts val="200"/>
              </a:spcBef>
              <a:spcAft>
                <a:spcPts val="200"/>
              </a:spcAft>
              <a:buFont typeface="+mj-lt"/>
              <a:buAutoNum type="romanLcPeriod"/>
            </a:pPr>
            <a:r>
              <a:rPr lang="en-US" sz="2400" dirty="0"/>
              <a:t>Send the MLP an input pattern from the training set.</a:t>
            </a:r>
          </a:p>
          <a:p>
            <a:pPr marL="571500" indent="-571500">
              <a:spcBef>
                <a:spcPts val="200"/>
              </a:spcBef>
              <a:spcAft>
                <a:spcPts val="200"/>
              </a:spcAft>
              <a:buFont typeface="+mj-lt"/>
              <a:buAutoNum type="romanLcPeriod"/>
            </a:pPr>
            <a:r>
              <a:rPr lang="en-US" sz="2400" dirty="0"/>
              <a:t>Get the output from the MLP as </a:t>
            </a:r>
            <a:r>
              <a:rPr lang="en-US" sz="2400" b="1" dirty="0"/>
              <a:t>y.</a:t>
            </a:r>
          </a:p>
          <a:p>
            <a:pPr marL="571500" indent="-571500">
              <a:spcBef>
                <a:spcPts val="200"/>
              </a:spcBef>
              <a:spcAft>
                <a:spcPts val="200"/>
              </a:spcAft>
              <a:buFont typeface="+mj-lt"/>
              <a:buAutoNum type="romanLcPeriod"/>
            </a:pPr>
            <a:r>
              <a:rPr lang="en-US" sz="2400" dirty="0"/>
              <a:t>Compare y with the target </a:t>
            </a:r>
            <a:r>
              <a:rPr lang="en-US" sz="2400" b="1" dirty="0" err="1"/>
              <a:t>t,</a:t>
            </a:r>
            <a:r>
              <a:rPr lang="en-US" sz="2400" dirty="0" err="1"/>
              <a:t>to</a:t>
            </a:r>
            <a:r>
              <a:rPr lang="en-US" sz="2400" dirty="0"/>
              <a:t> get the error quantity.</a:t>
            </a:r>
          </a:p>
          <a:p>
            <a:pPr marL="571500" indent="-571500">
              <a:spcBef>
                <a:spcPts val="200"/>
              </a:spcBef>
              <a:spcAft>
                <a:spcPts val="200"/>
              </a:spcAft>
              <a:buFont typeface="+mj-lt"/>
              <a:buAutoNum type="romanLcPeriod"/>
            </a:pPr>
            <a:r>
              <a:rPr lang="en-US" sz="2400" dirty="0"/>
              <a:t>Use the error quantity to modify to modify the weights, next time y will be close to t.</a:t>
            </a:r>
          </a:p>
          <a:p>
            <a:pPr marL="571500" indent="-571500">
              <a:spcBef>
                <a:spcPts val="200"/>
              </a:spcBef>
              <a:spcAft>
                <a:spcPts val="200"/>
              </a:spcAft>
              <a:buFont typeface="+mj-lt"/>
              <a:buAutoNum type="romanLcPeriod"/>
            </a:pPr>
            <a:r>
              <a:rPr lang="en-US" sz="2400" dirty="0"/>
              <a:t>Repeat with another </a:t>
            </a:r>
            <a:r>
              <a:rPr lang="en-US" sz="2400" b="1" dirty="0"/>
              <a:t>x</a:t>
            </a:r>
            <a:r>
              <a:rPr lang="en-US" sz="2400" dirty="0"/>
              <a:t> from the training set.</a:t>
            </a:r>
          </a:p>
          <a:p>
            <a:pPr>
              <a:spcBef>
                <a:spcPts val="200"/>
              </a:spcBef>
              <a:spcAft>
                <a:spcPts val="200"/>
              </a:spcAft>
            </a:pPr>
            <a:r>
              <a:rPr lang="en-US" sz="2400" dirty="0"/>
              <a:t>Generalization is used when updating weights with accuracy.</a:t>
            </a:r>
          </a:p>
          <a:p>
            <a:pPr>
              <a:spcBef>
                <a:spcPts val="200"/>
              </a:spcBef>
              <a:spcAft>
                <a:spcPts val="200"/>
              </a:spcAft>
            </a:pPr>
            <a:r>
              <a:rPr lang="en-US" sz="2400" b="1" dirty="0"/>
              <a:t>MLPs perceptron learning rule.</a:t>
            </a:r>
          </a:p>
          <a:p>
            <a:pPr>
              <a:spcBef>
                <a:spcPts val="200"/>
              </a:spcBef>
              <a:spcAft>
                <a:spcPts val="200"/>
              </a:spcAft>
            </a:pPr>
            <a:r>
              <a:rPr lang="en-US" sz="2400" dirty="0"/>
              <a:t>It minimizes the difference between the actual and the desired outputs. It applies the mean square error (MSE) to tell us how good the error </a:t>
            </a:r>
            <a:r>
              <a:rPr lang="en-US" sz="2400" dirty="0" err="1"/>
              <a:t>is.Learning</a:t>
            </a:r>
            <a:r>
              <a:rPr lang="en-US" sz="2400" dirty="0"/>
              <a:t> aims to minimize the error by adjusting the weights.</a:t>
            </a:r>
          </a:p>
          <a:p>
            <a:pPr algn="just">
              <a:spcBef>
                <a:spcPts val="200"/>
              </a:spcBef>
              <a:spcAft>
                <a:spcPts val="200"/>
              </a:spcAft>
            </a:pPr>
            <a:r>
              <a:rPr lang="en-US" sz="2400" b="1" dirty="0"/>
              <a:t>Perceptron	</a:t>
            </a:r>
            <a:endParaRPr lang="en-US" sz="2400" dirty="0"/>
          </a:p>
          <a:p>
            <a:pPr algn="just">
              <a:spcBef>
                <a:spcPts val="200"/>
              </a:spcBef>
              <a:spcAft>
                <a:spcPts val="200"/>
              </a:spcAft>
            </a:pPr>
            <a:r>
              <a:rPr lang="en-US" sz="2400" dirty="0"/>
              <a:t>It employs supervised learning rule and is able to classify the data into two classes.</a:t>
            </a:r>
          </a:p>
          <a:p>
            <a:pPr algn="just">
              <a:spcBef>
                <a:spcPts val="200"/>
              </a:spcBef>
              <a:spcAft>
                <a:spcPts val="200"/>
              </a:spcAft>
            </a:pPr>
            <a:r>
              <a:rPr lang="en-US" sz="2400" dirty="0"/>
              <a:t>It consists of a single neuron with an arbitrary number of inputs along with adjustable weights, but the output of the neuron is 1 or 0 depending upon the threshold. It also consists of a bias whose weight is always 1.</a:t>
            </a:r>
          </a:p>
          <a:p>
            <a:pPr algn="just">
              <a:spcBef>
                <a:spcPts val="200"/>
              </a:spcBef>
              <a:spcAft>
                <a:spcPts val="200"/>
              </a:spcAft>
            </a:pPr>
            <a:r>
              <a:rPr lang="en-US" sz="2400" dirty="0"/>
              <a:t>Following figure gives a schematic representation of the perceptron.</a:t>
            </a:r>
          </a:p>
        </p:txBody>
      </p:sp>
      <p:pic>
        <p:nvPicPr>
          <p:cNvPr id="20" name="Picture 2">
            <a:extLst>
              <a:ext uri="{FF2B5EF4-FFF2-40B4-BE49-F238E27FC236}">
                <a16:creationId xmlns:a16="http://schemas.microsoft.com/office/drawing/2014/main" xmlns="" id="{F2B00CB0-9D7F-4527-86BF-88F1CD846F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2104" r="-1052" b="-6280"/>
          <a:stretch/>
        </p:blipFill>
        <p:spPr bwMode="auto">
          <a:xfrm>
            <a:off x="14739147" y="4346213"/>
            <a:ext cx="12483828" cy="627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xmlns="" id="{11326AA3-2D68-4AC2-B5F7-8247DBC5F1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20359" y="17321336"/>
            <a:ext cx="13331853" cy="58926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12">
            <a:extLst>
              <a:ext uri="{FF2B5EF4-FFF2-40B4-BE49-F238E27FC236}">
                <a16:creationId xmlns:a16="http://schemas.microsoft.com/office/drawing/2014/main" xmlns="" id="{71886C7C-0BB9-48F1-A853-8F844FD023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1656" y="3370482"/>
            <a:ext cx="13339343" cy="677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a:extLst>
              <a:ext uri="{FF2B5EF4-FFF2-40B4-BE49-F238E27FC236}">
                <a16:creationId xmlns:a16="http://schemas.microsoft.com/office/drawing/2014/main" xmlns="" id="{2BC383C6-FCEE-43FD-9F91-09EBAF3C3634}"/>
              </a:ext>
            </a:extLst>
          </p:cNvPr>
          <p:cNvSpPr/>
          <p:nvPr/>
        </p:nvSpPr>
        <p:spPr>
          <a:xfrm>
            <a:off x="28837353" y="10375900"/>
            <a:ext cx="13115084" cy="19282202"/>
          </a:xfrm>
          <a:prstGeom prst="rect">
            <a:avLst/>
          </a:prstGeom>
        </p:spPr>
        <p:txBody>
          <a:bodyPr wrap="square">
            <a:spAutoFit/>
          </a:bodyPr>
          <a:lstStyle/>
          <a:p>
            <a:pPr algn="just">
              <a:spcBef>
                <a:spcPts val="200"/>
              </a:spcBef>
              <a:spcAft>
                <a:spcPts val="200"/>
              </a:spcAft>
            </a:pPr>
            <a:r>
              <a:rPr lang="en-US" sz="2400" b="1" i="1" dirty="0"/>
              <a:t>Fig 5.</a:t>
            </a:r>
          </a:p>
          <a:p>
            <a:pPr algn="just">
              <a:spcBef>
                <a:spcPts val="200"/>
              </a:spcBef>
              <a:spcAft>
                <a:spcPts val="200"/>
              </a:spcAft>
            </a:pPr>
            <a:r>
              <a:rPr lang="en-US" sz="2400" dirty="0"/>
              <a:t>From the diagram</a:t>
            </a:r>
          </a:p>
          <a:p>
            <a:pPr algn="just">
              <a:spcBef>
                <a:spcPts val="200"/>
              </a:spcBef>
              <a:spcAft>
                <a:spcPts val="200"/>
              </a:spcAft>
            </a:pPr>
            <a:r>
              <a:rPr lang="en-US" sz="2400" dirty="0"/>
              <a:t>Perceptron thus has the following three basic elements −</a:t>
            </a:r>
          </a:p>
          <a:p>
            <a:pPr lvl="0" algn="just">
              <a:spcBef>
                <a:spcPts val="200"/>
              </a:spcBef>
              <a:spcAft>
                <a:spcPts val="200"/>
              </a:spcAft>
            </a:pPr>
            <a:r>
              <a:rPr lang="en-US" sz="2400" b="1" dirty="0"/>
              <a:t>Links</a:t>
            </a:r>
            <a:r>
              <a:rPr lang="en-US" sz="2400" dirty="0"/>
              <a:t> − It would have a set of connection links, which carries a weight including a bias always having weight 1.</a:t>
            </a:r>
          </a:p>
          <a:p>
            <a:pPr lvl="0" algn="just">
              <a:spcBef>
                <a:spcPts val="200"/>
              </a:spcBef>
              <a:spcAft>
                <a:spcPts val="200"/>
              </a:spcAft>
            </a:pPr>
            <a:r>
              <a:rPr lang="en-US" sz="2400" b="1" dirty="0"/>
              <a:t>Adder</a:t>
            </a:r>
            <a:r>
              <a:rPr lang="en-US" sz="2400" dirty="0"/>
              <a:t> − It adds the input after they are multiplied with their respective weights.</a:t>
            </a:r>
          </a:p>
          <a:p>
            <a:pPr lvl="0" algn="just">
              <a:spcBef>
                <a:spcPts val="200"/>
              </a:spcBef>
              <a:spcAft>
                <a:spcPts val="200"/>
              </a:spcAft>
            </a:pPr>
            <a:r>
              <a:rPr lang="en-US" sz="2400" b="1" dirty="0"/>
              <a:t>Activation function</a:t>
            </a:r>
            <a:r>
              <a:rPr lang="en-US" sz="2400" dirty="0"/>
              <a:t> − It limits the output of neuron. The most basic activation function is a Heaviside step function that has two possible outputs. This function returns 1, if the input is positive, and 0 for any negative input.</a:t>
            </a:r>
          </a:p>
          <a:p>
            <a:pPr lvl="0" algn="just">
              <a:spcBef>
                <a:spcPts val="200"/>
              </a:spcBef>
              <a:spcAft>
                <a:spcPts val="200"/>
              </a:spcAft>
            </a:pPr>
            <a:endParaRPr lang="en-US" sz="2400" dirty="0"/>
          </a:p>
          <a:p>
            <a:pPr algn="just">
              <a:spcBef>
                <a:spcPts val="200"/>
              </a:spcBef>
              <a:spcAft>
                <a:spcPts val="200"/>
              </a:spcAft>
            </a:pPr>
            <a:r>
              <a:rPr lang="en-US" sz="2400" b="1" dirty="0"/>
              <a:t>D. FOCASTING.</a:t>
            </a:r>
          </a:p>
          <a:p>
            <a:pPr algn="just">
              <a:spcBef>
                <a:spcPts val="200"/>
              </a:spcBef>
              <a:spcAft>
                <a:spcPts val="200"/>
              </a:spcAft>
            </a:pPr>
            <a:r>
              <a:rPr lang="en-US" sz="2400" dirty="0"/>
              <a:t>This is the final stage after the validation procedure has been performed. The model can be used for the actual forecasting of the load</a:t>
            </a:r>
          </a:p>
          <a:p>
            <a:pPr algn="just">
              <a:spcBef>
                <a:spcPts val="200"/>
              </a:spcBef>
              <a:spcAft>
                <a:spcPts val="200"/>
              </a:spcAft>
            </a:pPr>
            <a:endParaRPr lang="en-US" sz="2400" b="1" dirty="0"/>
          </a:p>
          <a:p>
            <a:pPr algn="just">
              <a:spcBef>
                <a:spcPts val="200"/>
              </a:spcBef>
              <a:spcAft>
                <a:spcPts val="200"/>
              </a:spcAft>
            </a:pPr>
            <a:r>
              <a:rPr lang="en-US" sz="2400" b="1" dirty="0"/>
              <a:t>6.0 DATA AND RESULTS</a:t>
            </a:r>
            <a:endParaRPr lang="en-US" sz="2400" dirty="0"/>
          </a:p>
          <a:p>
            <a:pPr lvl="0" algn="just">
              <a:spcBef>
                <a:spcPts val="200"/>
              </a:spcBef>
              <a:spcAft>
                <a:spcPts val="200"/>
              </a:spcAft>
            </a:pPr>
            <a:endParaRPr lang="en-US" sz="2400" b="1" dirty="0"/>
          </a:p>
          <a:p>
            <a:pPr lvl="0" algn="just">
              <a:spcBef>
                <a:spcPts val="200"/>
              </a:spcBef>
              <a:spcAft>
                <a:spcPts val="200"/>
              </a:spcAft>
            </a:pPr>
            <a:r>
              <a:rPr lang="en-US" sz="2400" b="1" dirty="0"/>
              <a:t>DATA</a:t>
            </a:r>
          </a:p>
          <a:p>
            <a:pPr lvl="0" algn="just">
              <a:spcBef>
                <a:spcPts val="200"/>
              </a:spcBef>
              <a:spcAft>
                <a:spcPts val="200"/>
              </a:spcAft>
            </a:pPr>
            <a:r>
              <a:rPr lang="en-US" sz="2400" dirty="0"/>
              <a:t>Quantitative data will be collected using measurements of actual loads, observing and recording power load trends and obtaining relevant data from network operators.</a:t>
            </a:r>
          </a:p>
          <a:p>
            <a:pPr marL="800100" lvl="1" indent="-342900" algn="just">
              <a:spcBef>
                <a:spcPts val="200"/>
              </a:spcBef>
              <a:spcAft>
                <a:spcPts val="200"/>
              </a:spcAft>
              <a:buFont typeface="Wingdings" panose="05000000000000000000" pitchFamily="2" charset="2"/>
              <a:buChar char="§"/>
            </a:pPr>
            <a:r>
              <a:rPr lang="en-US" sz="2400" dirty="0"/>
              <a:t>Historical power demand</a:t>
            </a:r>
          </a:p>
          <a:p>
            <a:pPr marL="800100" lvl="1" indent="-342900" algn="just">
              <a:spcBef>
                <a:spcPts val="200"/>
              </a:spcBef>
              <a:spcAft>
                <a:spcPts val="200"/>
              </a:spcAft>
              <a:buFont typeface="Wingdings" panose="05000000000000000000" pitchFamily="2" charset="2"/>
              <a:buChar char="§"/>
            </a:pPr>
            <a:r>
              <a:rPr lang="en-US" sz="2400" dirty="0"/>
              <a:t>Population connected</a:t>
            </a:r>
          </a:p>
          <a:p>
            <a:pPr marL="800100" lvl="1" indent="-342900" algn="just">
              <a:spcBef>
                <a:spcPts val="200"/>
              </a:spcBef>
              <a:spcAft>
                <a:spcPts val="200"/>
              </a:spcAft>
              <a:buFont typeface="Wingdings" panose="05000000000000000000" pitchFamily="2" charset="2"/>
              <a:buChar char="§"/>
            </a:pPr>
            <a:r>
              <a:rPr lang="en-US" sz="2400" dirty="0"/>
              <a:t>Weather data</a:t>
            </a:r>
          </a:p>
          <a:p>
            <a:pPr marL="800100" lvl="1" indent="-342900" algn="just">
              <a:spcBef>
                <a:spcPts val="200"/>
              </a:spcBef>
              <a:spcAft>
                <a:spcPts val="200"/>
              </a:spcAft>
              <a:buFont typeface="Wingdings" panose="05000000000000000000" pitchFamily="2" charset="2"/>
              <a:buChar char="§"/>
            </a:pPr>
            <a:r>
              <a:rPr lang="en-US" sz="2400" dirty="0"/>
              <a:t>Connection type</a:t>
            </a:r>
          </a:p>
          <a:p>
            <a:pPr lvl="0" algn="just">
              <a:spcBef>
                <a:spcPts val="200"/>
              </a:spcBef>
              <a:spcAft>
                <a:spcPts val="200"/>
              </a:spcAft>
            </a:pPr>
            <a:endParaRPr lang="en-US" sz="2400" b="1" dirty="0"/>
          </a:p>
          <a:p>
            <a:pPr lvl="0" algn="just">
              <a:spcBef>
                <a:spcPts val="200"/>
              </a:spcBef>
              <a:spcAft>
                <a:spcPts val="200"/>
              </a:spcAft>
            </a:pPr>
            <a:r>
              <a:rPr lang="en-US" sz="2400" b="1" dirty="0"/>
              <a:t>RESULTS.</a:t>
            </a:r>
          </a:p>
          <a:p>
            <a:pPr lvl="0" algn="just">
              <a:spcBef>
                <a:spcPts val="200"/>
              </a:spcBef>
              <a:spcAft>
                <a:spcPts val="200"/>
              </a:spcAft>
            </a:pPr>
            <a:r>
              <a:rPr lang="en-US" sz="2400" dirty="0"/>
              <a:t>To evaluate generalization capability of the network, the model will be simulated using the  data it has not seen before .The actual and predicted load curves will be plotted against time of occurrence, and illustrating the varying magnitude of the load during the period covered.</a:t>
            </a:r>
          </a:p>
          <a:p>
            <a:pPr algn="just">
              <a:spcBef>
                <a:spcPts val="200"/>
              </a:spcBef>
              <a:spcAft>
                <a:spcPts val="200"/>
              </a:spcAft>
            </a:pPr>
            <a:endParaRPr lang="en-US" sz="2400" b="1" dirty="0"/>
          </a:p>
          <a:p>
            <a:pPr algn="just">
              <a:spcBef>
                <a:spcPts val="200"/>
              </a:spcBef>
              <a:spcAft>
                <a:spcPts val="200"/>
              </a:spcAft>
            </a:pPr>
            <a:r>
              <a:rPr lang="en-US" sz="2400" b="1" dirty="0"/>
              <a:t>7.0 CONCLUSION .</a:t>
            </a:r>
            <a:endParaRPr lang="en-US" sz="2400" dirty="0"/>
          </a:p>
          <a:p>
            <a:pPr algn="just">
              <a:spcBef>
                <a:spcPts val="200"/>
              </a:spcBef>
              <a:spcAft>
                <a:spcPts val="200"/>
              </a:spcAft>
            </a:pPr>
            <a:r>
              <a:rPr lang="en-US" sz="2400" dirty="0"/>
              <a:t>Forecasting is very important in adaptation to innovations. It is especially among the things that must be realized in energy systems. Since electricity storage is not possible for huge amount of generations, it must be consumed as soon as it is generated. To make forecasting in energy systems means to meet the power demand. In other words, the disadvantage of not storing the electricity can be turned in to an advantage with the ideal forecasting method. For this reason, research on   ANN based Medium Term Load </a:t>
            </a:r>
            <a:r>
              <a:rPr lang="en-US" sz="2400" dirty="0" err="1"/>
              <a:t>Focasting</a:t>
            </a:r>
            <a:r>
              <a:rPr lang="en-US" sz="2400" dirty="0"/>
              <a:t> will provide accurate demand </a:t>
            </a:r>
            <a:r>
              <a:rPr lang="en-US" sz="2400" dirty="0" err="1"/>
              <a:t>focasting</a:t>
            </a:r>
            <a:r>
              <a:rPr lang="en-US" sz="2400" dirty="0"/>
              <a:t> since the model can learn from training data as well as from the relationship between variables and their effects on the power demand thus making accurate predictions</a:t>
            </a:r>
          </a:p>
          <a:p>
            <a:pPr algn="just">
              <a:spcBef>
                <a:spcPts val="200"/>
              </a:spcBef>
              <a:spcAft>
                <a:spcPts val="200"/>
              </a:spcAft>
            </a:pPr>
            <a:endParaRPr lang="en-US" sz="2400" dirty="0"/>
          </a:p>
          <a:p>
            <a:pPr algn="just">
              <a:spcBef>
                <a:spcPts val="200"/>
              </a:spcBef>
              <a:spcAft>
                <a:spcPts val="200"/>
              </a:spcAft>
            </a:pPr>
            <a:r>
              <a:rPr lang="en-US" sz="2400" b="1" dirty="0"/>
              <a:t>REFERENCES</a:t>
            </a:r>
          </a:p>
          <a:p>
            <a:pPr algn="just">
              <a:spcBef>
                <a:spcPts val="200"/>
              </a:spcBef>
              <a:spcAft>
                <a:spcPts val="200"/>
              </a:spcAft>
            </a:pPr>
            <a:r>
              <a:rPr lang="en-US" sz="2400" dirty="0"/>
              <a:t>1. Peng, G.-C. L. (2006</a:t>
            </a:r>
            <a:r>
              <a:rPr lang="en-US" sz="2400" i="1" dirty="0"/>
              <a:t>Transaction </a:t>
            </a:r>
            <a:r>
              <a:rPr lang="en-US" sz="2400" dirty="0"/>
              <a:t>). Application of a Fuzzy Neural Network Combined With Chaos Genetic Algorithm and Simulated </a:t>
            </a:r>
            <a:r>
              <a:rPr lang="en-US" sz="2400" dirty="0" err="1"/>
              <a:t>Annealling</a:t>
            </a:r>
            <a:r>
              <a:rPr lang="en-US" sz="2400" dirty="0"/>
              <a:t> to Short Term Load Forecasting. </a:t>
            </a:r>
            <a:r>
              <a:rPr lang="en-US" sz="2400" i="1" dirty="0"/>
              <a:t>Evolutionary Computation IEEE Vol.10(3),330-340.</a:t>
            </a:r>
            <a:r>
              <a:rPr lang="en-US" sz="2400" dirty="0"/>
              <a:t>, Vol.10(3),330-340.</a:t>
            </a:r>
          </a:p>
          <a:p>
            <a:pPr algn="just">
              <a:spcBef>
                <a:spcPts val="200"/>
              </a:spcBef>
              <a:spcAft>
                <a:spcPts val="200"/>
              </a:spcAft>
            </a:pPr>
            <a:r>
              <a:rPr lang="en-US" sz="2400" dirty="0"/>
              <a:t>2. S.A, M. B. (2012). Short-Term Load Forecasting Using ANN. </a:t>
            </a:r>
            <a:r>
              <a:rPr lang="en-US" sz="2400" i="1" dirty="0"/>
              <a:t>The International Multi-conference of </a:t>
            </a:r>
            <a:r>
              <a:rPr lang="en-US" sz="2400" i="1" dirty="0" err="1"/>
              <a:t>Enginneers</a:t>
            </a:r>
            <a:r>
              <a:rPr lang="en-US" sz="2400" i="1" dirty="0"/>
              <a:t> and Computer Scientist IMEC 2012</a:t>
            </a:r>
            <a:r>
              <a:rPr lang="en-US" sz="2400" dirty="0"/>
              <a:t>, 978-988.</a:t>
            </a:r>
          </a:p>
          <a:p>
            <a:pPr algn="just">
              <a:spcBef>
                <a:spcPts val="200"/>
              </a:spcBef>
              <a:spcAft>
                <a:spcPts val="200"/>
              </a:spcAft>
            </a:pPr>
            <a:r>
              <a:rPr lang="en-US" sz="2400" dirty="0"/>
              <a:t>3. Sheikh, S. a. (2012). Short Term Load Forecasting Using ANN Technique. </a:t>
            </a:r>
            <a:r>
              <a:rPr lang="en-US" sz="2400" i="1" dirty="0"/>
              <a:t>International Journal of Engineering Sciences &amp; Emerging Technologies</a:t>
            </a:r>
            <a:r>
              <a:rPr lang="en-US" sz="2400" dirty="0"/>
              <a:t>, Vol.1 Issue 2,pp 97-107.</a:t>
            </a:r>
          </a:p>
          <a:p>
            <a:pPr algn="just"/>
            <a:endParaRPr lang="en-US" sz="2400" dirty="0"/>
          </a:p>
        </p:txBody>
      </p:sp>
    </p:spTree>
    <p:extLst>
      <p:ext uri="{BB962C8B-B14F-4D97-AF65-F5344CB8AC3E}">
        <p14:creationId xmlns:p14="http://schemas.microsoft.com/office/powerpoint/2010/main" val="2012599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TotalTime>
  <Words>1111</Words>
  <Application>Microsoft Office PowerPoint</Application>
  <PresentationFormat>Custom</PresentationFormat>
  <Paragraphs>136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sysadmin</dc:creator>
  <cp:lastModifiedBy>KOMEN</cp:lastModifiedBy>
  <cp:revision>20</cp:revision>
  <dcterms:created xsi:type="dcterms:W3CDTF">2018-09-15T19:06:32Z</dcterms:created>
  <dcterms:modified xsi:type="dcterms:W3CDTF">2018-10-11T12:46:35Z</dcterms:modified>
</cp:coreProperties>
</file>