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Lst>
  <p:sldSz cx="20104100" cy="14224000"/>
  <p:notesSz cx="20104100" cy="1422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54" d="100"/>
          <a:sy n="54" d="100"/>
        </p:scale>
        <p:origin x="84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2327864"/>
            <a:ext cx="15078075" cy="4952059"/>
          </a:xfrm>
        </p:spPr>
        <p:txBody>
          <a:bodyPr anchor="b"/>
          <a:lstStyle>
            <a:lvl1pPr algn="ctr">
              <a:defRPr sz="9894"/>
            </a:lvl1pPr>
          </a:lstStyle>
          <a:p>
            <a:r>
              <a:rPr lang="en-US"/>
              <a:t>Click to edit Master title style</a:t>
            </a:r>
          </a:p>
        </p:txBody>
      </p:sp>
      <p:sp>
        <p:nvSpPr>
          <p:cNvPr id="3" name="Subtitle 2"/>
          <p:cNvSpPr>
            <a:spLocks noGrp="1"/>
          </p:cNvSpPr>
          <p:nvPr>
            <p:ph type="subTitle" idx="1"/>
          </p:nvPr>
        </p:nvSpPr>
        <p:spPr>
          <a:xfrm>
            <a:off x="2513013" y="7470894"/>
            <a:ext cx="15078075" cy="3434173"/>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30206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8045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757296"/>
            <a:ext cx="4334947" cy="120541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82157" y="757296"/>
            <a:ext cx="12753538" cy="1205418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076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761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3546124"/>
            <a:ext cx="17339786" cy="5916788"/>
          </a:xfrm>
        </p:spPr>
        <p:txBody>
          <a:bodyPr anchor="b"/>
          <a:lstStyle>
            <a:lvl1pPr>
              <a:defRPr sz="9894"/>
            </a:lvl1pPr>
          </a:lstStyle>
          <a:p>
            <a:r>
              <a:rPr lang="en-US"/>
              <a:t>Click to edit Master title style</a:t>
            </a:r>
          </a:p>
        </p:txBody>
      </p:sp>
      <p:sp>
        <p:nvSpPr>
          <p:cNvPr id="3" name="Text Placeholder 2"/>
          <p:cNvSpPr>
            <a:spLocks noGrp="1"/>
          </p:cNvSpPr>
          <p:nvPr>
            <p:ph type="body" idx="1"/>
          </p:nvPr>
        </p:nvSpPr>
        <p:spPr>
          <a:xfrm>
            <a:off x="1371686" y="9518887"/>
            <a:ext cx="17339786" cy="311149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3868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82157" y="3786482"/>
            <a:ext cx="8544243" cy="90249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177700" y="3786482"/>
            <a:ext cx="8544243" cy="90249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7563810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7297"/>
            <a:ext cx="17339786" cy="2749316"/>
          </a:xfrm>
        </p:spPr>
        <p:txBody>
          <a:bodyPr/>
          <a:lstStyle/>
          <a:p>
            <a:r>
              <a:rPr lang="en-US"/>
              <a:t>Click to edit Master title style</a:t>
            </a:r>
          </a:p>
        </p:txBody>
      </p:sp>
      <p:sp>
        <p:nvSpPr>
          <p:cNvPr id="3" name="Text Placeholder 2"/>
          <p:cNvSpPr>
            <a:spLocks noGrp="1"/>
          </p:cNvSpPr>
          <p:nvPr>
            <p:ph type="body" idx="1"/>
          </p:nvPr>
        </p:nvSpPr>
        <p:spPr>
          <a:xfrm>
            <a:off x="1384776" y="3486856"/>
            <a:ext cx="8504976" cy="1708855"/>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5195711"/>
            <a:ext cx="8504976" cy="76421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177701" y="3486856"/>
            <a:ext cx="8546861" cy="1708855"/>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5195711"/>
            <a:ext cx="8546861" cy="76421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5256190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5139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0364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948267"/>
            <a:ext cx="6484095" cy="3318933"/>
          </a:xfrm>
        </p:spPr>
        <p:txBody>
          <a:bodyPr anchor="b"/>
          <a:lstStyle>
            <a:lvl1pPr>
              <a:defRPr sz="5277"/>
            </a:lvl1pPr>
          </a:lstStyle>
          <a:p>
            <a:r>
              <a:rPr lang="en-US"/>
              <a:t>Click to edit Master title style</a:t>
            </a:r>
          </a:p>
        </p:txBody>
      </p:sp>
      <p:sp>
        <p:nvSpPr>
          <p:cNvPr id="3" name="Content Placeholder 2"/>
          <p:cNvSpPr>
            <a:spLocks noGrp="1"/>
          </p:cNvSpPr>
          <p:nvPr>
            <p:ph idx="1"/>
          </p:nvPr>
        </p:nvSpPr>
        <p:spPr>
          <a:xfrm>
            <a:off x="8546861" y="2047994"/>
            <a:ext cx="10177701" cy="1010825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84776" y="4267200"/>
            <a:ext cx="6484095" cy="7905516"/>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9845485"/>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948267"/>
            <a:ext cx="6484095" cy="3318933"/>
          </a:xfrm>
        </p:spPr>
        <p:txBody>
          <a:bodyPr anchor="b"/>
          <a:lstStyle>
            <a:lvl1pPr>
              <a:defRPr sz="5277"/>
            </a:lvl1pPr>
          </a:lstStyle>
          <a:p>
            <a:r>
              <a:rPr lang="en-US"/>
              <a:t>Click to edit Master title style</a:t>
            </a:r>
          </a:p>
        </p:txBody>
      </p:sp>
      <p:sp>
        <p:nvSpPr>
          <p:cNvPr id="3" name="Picture Placeholder 2"/>
          <p:cNvSpPr>
            <a:spLocks noGrp="1"/>
          </p:cNvSpPr>
          <p:nvPr>
            <p:ph type="pic" idx="1"/>
          </p:nvPr>
        </p:nvSpPr>
        <p:spPr>
          <a:xfrm>
            <a:off x="8546861" y="2047994"/>
            <a:ext cx="10177701" cy="1010825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US"/>
          </a:p>
        </p:txBody>
      </p:sp>
      <p:sp>
        <p:nvSpPr>
          <p:cNvPr id="4" name="Text Placeholder 3"/>
          <p:cNvSpPr>
            <a:spLocks noGrp="1"/>
          </p:cNvSpPr>
          <p:nvPr>
            <p:ph type="body" sz="half" idx="2"/>
          </p:nvPr>
        </p:nvSpPr>
        <p:spPr>
          <a:xfrm>
            <a:off x="1384776" y="4267200"/>
            <a:ext cx="6484095" cy="7905516"/>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1838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757297"/>
            <a:ext cx="17339786" cy="27493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82157" y="3786482"/>
            <a:ext cx="17339786" cy="902499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82157" y="13183542"/>
            <a:ext cx="4523423" cy="757296"/>
          </a:xfrm>
          <a:prstGeom prst="rect">
            <a:avLst/>
          </a:prstGeom>
        </p:spPr>
        <p:txBody>
          <a:bodyPr vert="horz" lIns="91440" tIns="45720" rIns="91440" bIns="45720" rtlCol="0" anchor="ctr"/>
          <a:lstStyle>
            <a:lvl1pPr algn="l">
              <a:defRPr sz="1979">
                <a:solidFill>
                  <a:schemeClr val="tx1">
                    <a:tint val="75000"/>
                  </a:schemeClr>
                </a:solidFill>
              </a:defRPr>
            </a:lvl1pPr>
          </a:lstStyle>
          <a:p>
            <a:fld id="{1D8BD707-D9CF-40AE-B4C6-C98DA3205C09}" type="datetimeFigureOut">
              <a:rPr lang="en-US" smtClean="0"/>
              <a:t>10/2/2018</a:t>
            </a:fld>
            <a:endParaRPr lang="en-US"/>
          </a:p>
        </p:txBody>
      </p:sp>
      <p:sp>
        <p:nvSpPr>
          <p:cNvPr id="5" name="Footer Placeholder 4"/>
          <p:cNvSpPr>
            <a:spLocks noGrp="1"/>
          </p:cNvSpPr>
          <p:nvPr>
            <p:ph type="ftr" sz="quarter" idx="3"/>
          </p:nvPr>
        </p:nvSpPr>
        <p:spPr>
          <a:xfrm>
            <a:off x="6659483" y="13183542"/>
            <a:ext cx="6785134" cy="757296"/>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198520" y="13183542"/>
            <a:ext cx="4523423" cy="757296"/>
          </a:xfrm>
          <a:prstGeom prst="rect">
            <a:avLst/>
          </a:prstGeom>
        </p:spPr>
        <p:txBody>
          <a:bodyPr vert="horz" lIns="91440" tIns="45720" rIns="91440" bIns="45720" rtlCol="0" anchor="ctr"/>
          <a:lstStyle>
            <a:lvl1pPr algn="r">
              <a:defRPr sz="1979">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0148483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hyperlink" Target="mailto:vchebon@kabarak.ac.ke" TargetMode="External"/><Relationship Id="rId7" Type="http://schemas.openxmlformats.org/officeDocument/2006/relationships/hyperlink" Target="https://abiri.shulemall.com/" TargetMode="External"/><Relationship Id="rId12" Type="http://schemas.openxmlformats.org/officeDocument/2006/relationships/image" Target="../media/image9.png"/><Relationship Id="rId2" Type="http://schemas.openxmlformats.org/officeDocument/2006/relationships/hyperlink" Target="mailto:mthiga@kabarak.ac.ke" TargetMode="Externa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jpg"/><Relationship Id="rId5" Type="http://schemas.openxmlformats.org/officeDocument/2006/relationships/image" Target="../media/image3.png"/><Relationship Id="rId10" Type="http://schemas.openxmlformats.org/officeDocument/2006/relationships/image" Target="../media/image7.jp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7"/>
          <p:cNvGraphicFramePr>
            <a:graphicFrameLocks noGrp="1"/>
          </p:cNvGraphicFramePr>
          <p:nvPr>
            <p:extLst>
              <p:ext uri="{D42A27DB-BD31-4B8C-83A1-F6EECF244321}">
                <p14:modId xmlns:p14="http://schemas.microsoft.com/office/powerpoint/2010/main" val="2521156125"/>
              </p:ext>
            </p:extLst>
          </p:nvPr>
        </p:nvGraphicFramePr>
        <p:xfrm>
          <a:off x="5530227" y="8378984"/>
          <a:ext cx="4997992" cy="306267"/>
        </p:xfrm>
        <a:graphic>
          <a:graphicData uri="http://schemas.openxmlformats.org/drawingml/2006/table">
            <a:tbl>
              <a:tblPr firstRow="1" bandRow="1">
                <a:tableStyleId>{2D5ABB26-0587-4C30-8999-92F81FD0307C}</a:tableStyleId>
              </a:tblPr>
              <a:tblGrid>
                <a:gridCol w="2456550">
                  <a:extLst>
                    <a:ext uri="{9D8B030D-6E8A-4147-A177-3AD203B41FA5}">
                      <a16:colId xmlns:a16="http://schemas.microsoft.com/office/drawing/2014/main" val="20000"/>
                    </a:ext>
                  </a:extLst>
                </a:gridCol>
                <a:gridCol w="2541442">
                  <a:extLst>
                    <a:ext uri="{9D8B030D-6E8A-4147-A177-3AD203B41FA5}">
                      <a16:colId xmlns:a16="http://schemas.microsoft.com/office/drawing/2014/main" val="20001"/>
                    </a:ext>
                  </a:extLst>
                </a:gridCol>
              </a:tblGrid>
              <a:tr h="306267">
                <a:tc>
                  <a:txBody>
                    <a:bodyPr/>
                    <a:lstStyle/>
                    <a:p>
                      <a:pPr marL="127000">
                        <a:lnSpc>
                          <a:spcPts val="1450"/>
                        </a:lnSpc>
                      </a:pPr>
                      <a:r>
                        <a:rPr lang="en-US" sz="1300" dirty="0">
                          <a:solidFill>
                            <a:srgbClr val="FF0000"/>
                          </a:solidFill>
                          <a:latin typeface="Arial"/>
                          <a:cs typeface="Arial"/>
                        </a:rPr>
                        <a:t>Mobile Application </a:t>
                      </a:r>
                      <a:endParaRPr sz="1300" dirty="0">
                        <a:solidFill>
                          <a:srgbClr val="FF0000"/>
                        </a:solidFill>
                        <a:latin typeface="Arial"/>
                        <a:cs typeface="Arial"/>
                      </a:endParaRPr>
                    </a:p>
                  </a:txBody>
                  <a:tcPr marL="0" marR="0" marT="0" marB="0"/>
                </a:tc>
                <a:tc>
                  <a:txBody>
                    <a:bodyPr/>
                    <a:lstStyle/>
                    <a:p>
                      <a:pPr marL="237490" marR="309880" indent="0">
                        <a:lnSpc>
                          <a:spcPts val="1430"/>
                        </a:lnSpc>
                        <a:buNone/>
                        <a:tabLst>
                          <a:tab pos="407034" algn="l"/>
                          <a:tab pos="3128010" algn="l"/>
                        </a:tabLst>
                      </a:pPr>
                      <a:endParaRPr lang="en-US" sz="1300" spc="5" dirty="0">
                        <a:solidFill>
                          <a:srgbClr val="FF0000"/>
                        </a:solidFill>
                        <a:latin typeface="Arial"/>
                        <a:cs typeface="Arial"/>
                      </a:endParaRPr>
                    </a:p>
                  </a:txBody>
                  <a:tcPr marL="0" marR="0" marT="0" marB="0"/>
                </a:tc>
                <a:extLst>
                  <a:ext uri="{0D108BD9-81ED-4DB2-BD59-A6C34878D82A}">
                    <a16:rowId xmlns:a16="http://schemas.microsoft.com/office/drawing/2014/main" val="10000"/>
                  </a:ext>
                </a:extLst>
              </a:tr>
            </a:tbl>
          </a:graphicData>
        </a:graphic>
      </p:graphicFrame>
      <p:sp>
        <p:nvSpPr>
          <p:cNvPr id="5" name="object 5"/>
          <p:cNvSpPr txBox="1">
            <a:spLocks noGrp="1"/>
          </p:cNvSpPr>
          <p:nvPr>
            <p:ph type="title"/>
          </p:nvPr>
        </p:nvSpPr>
        <p:spPr>
          <a:xfrm>
            <a:off x="2953232" y="1096164"/>
            <a:ext cx="16547592" cy="1016832"/>
          </a:xfrm>
          <a:prstGeom prst="rect">
            <a:avLst/>
          </a:prstGeom>
        </p:spPr>
        <p:txBody>
          <a:bodyPr vert="horz" wrap="square" lIns="0" tIns="16510" rIns="0" bIns="0" rtlCol="0">
            <a:spAutoFit/>
          </a:bodyPr>
          <a:lstStyle/>
          <a:p>
            <a:pPr marL="0" marR="0" algn="ctr">
              <a:spcBef>
                <a:spcPts val="0"/>
              </a:spcBef>
              <a:spcAft>
                <a:spcPts val="1200"/>
              </a:spcAft>
            </a:pPr>
            <a:r>
              <a:rPr lang="en-GB" sz="3600" b="1" kern="1400" dirty="0">
                <a:latin typeface="Times New Roman" panose="02020603050405020304" pitchFamily="18" charset="0"/>
                <a:ea typeface="Times New Roman" panose="02020603050405020304" pitchFamily="18" charset="0"/>
              </a:rPr>
              <a:t>ABIRI: ADDRESSING PASSENGER MANIFEST MANAGEMENT CHALLENGES FOR PUBLIC SERVICE VEHICLES IN KENYA </a:t>
            </a:r>
            <a:endParaRPr lang="en-US" sz="3600" b="1" kern="1400" dirty="0">
              <a:latin typeface="Times New Roman" panose="02020603050405020304" pitchFamily="18" charset="0"/>
              <a:ea typeface="Times New Roman" panose="02020603050405020304" pitchFamily="18" charset="0"/>
            </a:endParaRPr>
          </a:p>
        </p:txBody>
      </p:sp>
      <p:sp>
        <p:nvSpPr>
          <p:cNvPr id="6" name="object 6"/>
          <p:cNvSpPr txBox="1"/>
          <p:nvPr/>
        </p:nvSpPr>
        <p:spPr>
          <a:xfrm>
            <a:off x="2946193" y="2055258"/>
            <a:ext cx="16547592" cy="1332352"/>
          </a:xfrm>
          <a:prstGeom prst="rect">
            <a:avLst/>
          </a:prstGeom>
        </p:spPr>
        <p:txBody>
          <a:bodyPr vert="horz" wrap="square" lIns="0" tIns="12700" rIns="0" bIns="0" rtlCol="0">
            <a:spAutoFit/>
          </a:bodyPr>
          <a:lstStyle/>
          <a:p>
            <a:pPr marL="1017269" marR="5080" indent="-1005205" algn="ctr">
              <a:lnSpc>
                <a:spcPct val="132100"/>
              </a:lnSpc>
              <a:spcBef>
                <a:spcPts val="100"/>
              </a:spcBef>
            </a:pPr>
            <a:r>
              <a:rPr sz="2200" b="1" spc="-15" dirty="0">
                <a:latin typeface="Trebuchet MS"/>
                <a:cs typeface="Trebuchet MS"/>
              </a:rPr>
              <a:t>Moses </a:t>
            </a:r>
            <a:r>
              <a:rPr sz="2200" b="1" spc="290" dirty="0">
                <a:latin typeface="Trebuchet MS"/>
                <a:cs typeface="Trebuchet MS"/>
              </a:rPr>
              <a:t>M</a:t>
            </a:r>
            <a:r>
              <a:rPr sz="2200" b="1" spc="-430" dirty="0">
                <a:latin typeface="Trebuchet MS"/>
                <a:cs typeface="Trebuchet MS"/>
              </a:rPr>
              <a:t> </a:t>
            </a:r>
            <a:r>
              <a:rPr sz="2200" b="1" spc="-155" dirty="0">
                <a:latin typeface="Trebuchet MS"/>
                <a:cs typeface="Trebuchet MS"/>
              </a:rPr>
              <a:t>Thiga</a:t>
            </a:r>
            <a:r>
              <a:rPr sz="2200" b="1" spc="-140" dirty="0">
                <a:latin typeface="Trebuchet MS"/>
                <a:cs typeface="Trebuchet MS"/>
              </a:rPr>
              <a:t>, </a:t>
            </a:r>
            <a:r>
              <a:rPr sz="2200" b="1" spc="-114" dirty="0">
                <a:latin typeface="Trebuchet MS"/>
                <a:cs typeface="Trebuchet MS"/>
                <a:hlinkClick r:id="rId2"/>
              </a:rPr>
              <a:t>mthiga@kabarak.ac.ke </a:t>
            </a:r>
            <a:r>
              <a:rPr lang="en-US" sz="2200" b="1" spc="-114" dirty="0">
                <a:latin typeface="Trebuchet MS"/>
                <a:cs typeface="Trebuchet MS"/>
              </a:rPr>
              <a:t>,  Vincent K </a:t>
            </a:r>
            <a:r>
              <a:rPr lang="en-US" sz="2200" b="1" spc="-114" dirty="0" err="1">
                <a:latin typeface="Trebuchet MS"/>
                <a:cs typeface="Trebuchet MS"/>
              </a:rPr>
              <a:t>Chebon</a:t>
            </a:r>
            <a:r>
              <a:rPr lang="en-US" sz="2200" b="1" spc="-114" dirty="0">
                <a:latin typeface="Trebuchet MS"/>
                <a:cs typeface="Trebuchet MS"/>
              </a:rPr>
              <a:t>, </a:t>
            </a:r>
            <a:r>
              <a:rPr lang="en-US" sz="2200" b="1" spc="-114" dirty="0">
                <a:latin typeface="Trebuchet MS"/>
                <a:cs typeface="Trebuchet MS"/>
                <a:hlinkClick r:id="rId3"/>
              </a:rPr>
              <a:t>vchebon@kabarak.ac.ke</a:t>
            </a:r>
            <a:r>
              <a:rPr lang="en-US" sz="2200" b="1" spc="-114" dirty="0">
                <a:latin typeface="Trebuchet MS"/>
                <a:cs typeface="Trebuchet MS"/>
              </a:rPr>
              <a:t> </a:t>
            </a:r>
          </a:p>
          <a:p>
            <a:pPr marL="1017269" marR="5080" indent="-1005205" algn="ctr">
              <a:lnSpc>
                <a:spcPct val="132100"/>
              </a:lnSpc>
              <a:spcBef>
                <a:spcPts val="100"/>
              </a:spcBef>
            </a:pPr>
            <a:r>
              <a:rPr sz="2200" b="1" spc="-125" dirty="0">
                <a:latin typeface="Trebuchet MS"/>
                <a:cs typeface="Trebuchet MS"/>
              </a:rPr>
              <a:t>Kabarak </a:t>
            </a:r>
            <a:r>
              <a:rPr sz="2200" b="1" spc="-145" dirty="0">
                <a:latin typeface="Trebuchet MS"/>
                <a:cs typeface="Trebuchet MS"/>
              </a:rPr>
              <a:t>University,</a:t>
            </a:r>
            <a:r>
              <a:rPr sz="2200" b="1" spc="-210" dirty="0">
                <a:latin typeface="Trebuchet MS"/>
                <a:cs typeface="Trebuchet MS"/>
              </a:rPr>
              <a:t> </a:t>
            </a:r>
            <a:r>
              <a:rPr sz="2200" b="1" spc="-165" dirty="0">
                <a:latin typeface="Trebuchet MS"/>
                <a:cs typeface="Trebuchet MS"/>
              </a:rPr>
              <a:t>Kenya.</a:t>
            </a:r>
            <a:endParaRPr lang="en-US" sz="2200" b="1" spc="-165" dirty="0">
              <a:latin typeface="Trebuchet MS"/>
              <a:cs typeface="Trebuchet MS"/>
            </a:endParaRPr>
          </a:p>
          <a:p>
            <a:pPr marL="1017269" marR="5080" indent="-1005205" algn="ctr">
              <a:lnSpc>
                <a:spcPct val="132100"/>
              </a:lnSpc>
              <a:spcBef>
                <a:spcPts val="100"/>
              </a:spcBef>
            </a:pPr>
            <a:endParaRPr sz="2200" dirty="0">
              <a:latin typeface="Trebuchet MS"/>
              <a:cs typeface="Trebuchet MS"/>
            </a:endParaRPr>
          </a:p>
        </p:txBody>
      </p:sp>
      <p:sp>
        <p:nvSpPr>
          <p:cNvPr id="12" name="Rectangle 11"/>
          <p:cNvSpPr/>
          <p:nvPr/>
        </p:nvSpPr>
        <p:spPr>
          <a:xfrm>
            <a:off x="6318250" y="370925"/>
            <a:ext cx="10177786" cy="461665"/>
          </a:xfrm>
          <a:prstGeom prst="rect">
            <a:avLst/>
          </a:prstGeom>
        </p:spPr>
        <p:txBody>
          <a:bodyPr wrap="none">
            <a:spAutoFit/>
          </a:bodyPr>
          <a:lstStyle/>
          <a:p>
            <a:r>
              <a:rPr lang="en-US" b="1" i="0" dirty="0">
                <a:solidFill>
                  <a:srgbClr val="FF0000"/>
                </a:solidFill>
                <a:effectLst/>
                <a:latin typeface="Arial" panose="020B0604020202020204" pitchFamily="34" charset="0"/>
              </a:rPr>
              <a:t>Kabarak University International Conference </a:t>
            </a:r>
            <a:r>
              <a:rPr lang="en-US" sz="2400" b="1" i="0" dirty="0">
                <a:solidFill>
                  <a:srgbClr val="FF0000"/>
                </a:solidFill>
                <a:effectLst/>
                <a:latin typeface="Arial" panose="020B0604020202020204" pitchFamily="34" charset="0"/>
              </a:rPr>
              <a:t>on</a:t>
            </a:r>
            <a:r>
              <a:rPr lang="en-US" b="1" i="0" dirty="0">
                <a:solidFill>
                  <a:srgbClr val="FF0000"/>
                </a:solidFill>
                <a:effectLst/>
                <a:latin typeface="Arial" panose="020B0604020202020204" pitchFamily="34" charset="0"/>
              </a:rPr>
              <a:t> Computing and Information Systems 2018</a:t>
            </a:r>
            <a:endParaRPr lang="en-US" b="1" dirty="0">
              <a:solidFill>
                <a:srgbClr val="FF0000"/>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473" y="344188"/>
            <a:ext cx="1990392" cy="2277296"/>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0227" y="3807681"/>
            <a:ext cx="9360311" cy="3920922"/>
          </a:xfrm>
          <a:prstGeom prst="rect">
            <a:avLst/>
          </a:prstGeom>
          <a:ln w="25400">
            <a:solidFill>
              <a:srgbClr val="0000CC"/>
            </a:solidFill>
          </a:ln>
        </p:spPr>
      </p:pic>
      <p:sp>
        <p:nvSpPr>
          <p:cNvPr id="17" name="TextBox 16"/>
          <p:cNvSpPr txBox="1"/>
          <p:nvPr/>
        </p:nvSpPr>
        <p:spPr>
          <a:xfrm>
            <a:off x="8436704" y="7923381"/>
            <a:ext cx="3230693" cy="369332"/>
          </a:xfrm>
          <a:prstGeom prst="rect">
            <a:avLst/>
          </a:prstGeom>
          <a:noFill/>
        </p:spPr>
        <p:txBody>
          <a:bodyPr wrap="none" rtlCol="0">
            <a:spAutoFit/>
          </a:bodyPr>
          <a:lstStyle/>
          <a:p>
            <a:r>
              <a:rPr lang="en-US" dirty="0"/>
              <a:t>The Passenger Manifest Process.</a:t>
            </a:r>
          </a:p>
        </p:txBody>
      </p:sp>
      <p:pic>
        <p:nvPicPr>
          <p:cNvPr id="21" name="Picture 20" descr="C:\Users\Coder\Downloads\web_screenshots\screencapture-localhost-8000-booking-6676-9-2018-09-17-18_23_36.png"/>
          <p:cNvPicPr/>
          <p:nvPr/>
        </p:nvPicPr>
        <p:blipFill rotWithShape="1">
          <a:blip r:embed="rId6" cstate="print">
            <a:extLst>
              <a:ext uri="{28A0092B-C50C-407E-A947-70E740481C1C}">
                <a14:useLocalDpi xmlns:a14="http://schemas.microsoft.com/office/drawing/2010/main" val="0"/>
              </a:ext>
            </a:extLst>
          </a:blip>
          <a:srcRect b="46680"/>
          <a:stretch/>
        </p:blipFill>
        <p:spPr bwMode="auto">
          <a:xfrm>
            <a:off x="15309850" y="5596979"/>
            <a:ext cx="4190974" cy="981621"/>
          </a:xfrm>
          <a:prstGeom prst="rect">
            <a:avLst/>
          </a:prstGeom>
          <a:noFill/>
          <a:ln>
            <a:noFill/>
          </a:ln>
        </p:spPr>
      </p:pic>
      <p:sp>
        <p:nvSpPr>
          <p:cNvPr id="3" name="Rectangle 2">
            <a:extLst>
              <a:ext uri="{FF2B5EF4-FFF2-40B4-BE49-F238E27FC236}">
                <a16:creationId xmlns:a16="http://schemas.microsoft.com/office/drawing/2014/main" id="{02368A5A-D409-494E-8194-B834DD9848D3}"/>
              </a:ext>
            </a:extLst>
          </p:cNvPr>
          <p:cNvSpPr/>
          <p:nvPr/>
        </p:nvSpPr>
        <p:spPr>
          <a:xfrm>
            <a:off x="15119856" y="10238502"/>
            <a:ext cx="4603965" cy="3631763"/>
          </a:xfrm>
          <a:prstGeom prst="rect">
            <a:avLst/>
          </a:prstGeom>
        </p:spPr>
        <p:txBody>
          <a:bodyPr wrap="square">
            <a:spAutoFit/>
          </a:bodyPr>
          <a:lstStyle/>
          <a:p>
            <a:pPr marL="229870">
              <a:lnSpc>
                <a:spcPct val="100000"/>
              </a:lnSpc>
              <a:spcBef>
                <a:spcPts val="434"/>
              </a:spcBef>
            </a:pPr>
            <a:r>
              <a:rPr lang="en-US" sz="1000" b="1" spc="5" dirty="0">
                <a:solidFill>
                  <a:srgbClr val="FF0000"/>
                </a:solidFill>
                <a:latin typeface="Arial"/>
                <a:cs typeface="Arial"/>
              </a:rPr>
              <a:t>References</a:t>
            </a:r>
            <a:endParaRPr lang="en-US" sz="1000" dirty="0">
              <a:latin typeface="Arial"/>
              <a:cs typeface="Arial"/>
            </a:endParaRPr>
          </a:p>
          <a:p>
            <a:pPr>
              <a:lnSpc>
                <a:spcPct val="100000"/>
              </a:lnSpc>
              <a:spcBef>
                <a:spcPts val="20"/>
              </a:spcBef>
            </a:pPr>
            <a:endParaRPr lang="en-US" sz="1000" dirty="0">
              <a:latin typeface="Times New Roman"/>
              <a:cs typeface="Times New Roman"/>
            </a:endParaRPr>
          </a:p>
          <a:p>
            <a:pPr marL="372745" marR="309880" indent="-228600" algn="just" defTabSz="1507846">
              <a:buFont typeface="+mj-lt"/>
              <a:buAutoNum type="arabicPeriod"/>
              <a:tabLst>
                <a:tab pos="407034" algn="l"/>
                <a:tab pos="3128010" algn="l"/>
              </a:tabLst>
            </a:pPr>
            <a:r>
              <a:rPr lang="en-US" sz="1000" dirty="0" err="1">
                <a:latin typeface="Arial" panose="020B0604020202020204" pitchFamily="34" charset="0"/>
                <a:cs typeface="Arial" panose="020B0604020202020204" pitchFamily="34" charset="0"/>
              </a:rPr>
              <a:t>Andae</a:t>
            </a:r>
            <a:r>
              <a:rPr lang="en-US" sz="1000" dirty="0">
                <a:latin typeface="Arial" panose="020B0604020202020204" pitchFamily="34" charset="0"/>
                <a:cs typeface="Arial" panose="020B0604020202020204" pitchFamily="34" charset="0"/>
              </a:rPr>
              <a:t>, G., &amp; </a:t>
            </a:r>
            <a:r>
              <a:rPr lang="en-US" sz="1000" dirty="0" err="1">
                <a:latin typeface="Arial" panose="020B0604020202020204" pitchFamily="34" charset="0"/>
                <a:cs typeface="Arial" panose="020B0604020202020204" pitchFamily="34" charset="0"/>
              </a:rPr>
              <a:t>Herbling</a:t>
            </a:r>
            <a:r>
              <a:rPr lang="en-US" sz="1000" dirty="0">
                <a:latin typeface="Arial" panose="020B0604020202020204" pitchFamily="34" charset="0"/>
                <a:cs typeface="Arial" panose="020B0604020202020204" pitchFamily="34" charset="0"/>
              </a:rPr>
              <a:t>, D. (2013). New licensing rules may lock out small matatu, bus owners. Retrieved from http://www.businessdailyafrica.com/New-licensing-rules-may-lock-out-small-matatu-and-bus-owners/-/539546/2005834/-/1tsr51/-/index.html</a:t>
            </a:r>
          </a:p>
          <a:p>
            <a:pPr marL="372745" marR="309880" indent="-228600" algn="just" defTabSz="1507846">
              <a:buFont typeface="+mj-lt"/>
              <a:buAutoNum type="arabicPeriod"/>
              <a:tabLst>
                <a:tab pos="407034" algn="l"/>
                <a:tab pos="3128010" algn="l"/>
              </a:tabLst>
            </a:pPr>
            <a:r>
              <a:rPr lang="en-US" sz="1000" dirty="0" err="1">
                <a:latin typeface="Arial" panose="020B0604020202020204" pitchFamily="34" charset="0"/>
                <a:cs typeface="Arial" panose="020B0604020202020204" pitchFamily="34" charset="0"/>
              </a:rPr>
              <a:t>Chitere</a:t>
            </a:r>
            <a:r>
              <a:rPr lang="en-US" sz="1000" dirty="0">
                <a:latin typeface="Arial" panose="020B0604020202020204" pitchFamily="34" charset="0"/>
                <a:cs typeface="Arial" panose="020B0604020202020204" pitchFamily="34" charset="0"/>
              </a:rPr>
              <a:t>, P. O., &amp; </a:t>
            </a:r>
            <a:r>
              <a:rPr lang="en-US" sz="1000" dirty="0" err="1">
                <a:latin typeface="Arial" panose="020B0604020202020204" pitchFamily="34" charset="0"/>
                <a:cs typeface="Arial" panose="020B0604020202020204" pitchFamily="34" charset="0"/>
              </a:rPr>
              <a:t>Kibua</a:t>
            </a:r>
            <a:r>
              <a:rPr lang="en-US" sz="1000" dirty="0">
                <a:latin typeface="Arial" panose="020B0604020202020204" pitchFamily="34" charset="0"/>
                <a:cs typeface="Arial" panose="020B0604020202020204" pitchFamily="34" charset="0"/>
              </a:rPr>
              <a:t>, T. N. (2005). Efforts to Improve Road Safety in Kenya: Achievements and Limitations of Reforms in the Matatu Industry. Retrieved from Nairobi, Kenya: </a:t>
            </a:r>
          </a:p>
          <a:p>
            <a:pPr marL="372745" marR="309880" indent="-228600" algn="just" defTabSz="1507846">
              <a:buFont typeface="+mj-lt"/>
              <a:buAutoNum type="arabicPeriod"/>
              <a:tabLst>
                <a:tab pos="407034" algn="l"/>
                <a:tab pos="3128010" algn="l"/>
              </a:tabLst>
            </a:pPr>
            <a:r>
              <a:rPr lang="en-US" sz="1000" dirty="0">
                <a:latin typeface="Arial" panose="020B0604020202020204" pitchFamily="34" charset="0"/>
                <a:cs typeface="Arial" panose="020B0604020202020204" pitchFamily="34" charset="0"/>
              </a:rPr>
              <a:t>Daily Post Correspondent. (2013). Passengers along Ngong Road Hijacked. Retrieved from http://www.kenyan-post.com/2013/08/passengers-along-ngong-road-hijacked.html</a:t>
            </a:r>
          </a:p>
          <a:p>
            <a:pPr marL="372745" marR="309880" indent="-228600" algn="just" defTabSz="1507846">
              <a:buFont typeface="+mj-lt"/>
              <a:buAutoNum type="arabicPeriod"/>
              <a:tabLst>
                <a:tab pos="407034" algn="l"/>
                <a:tab pos="3128010" algn="l"/>
              </a:tabLst>
            </a:pPr>
            <a:r>
              <a:rPr lang="en-US" sz="1000" dirty="0">
                <a:latin typeface="Arial" panose="020B0604020202020204" pitchFamily="34" charset="0"/>
                <a:cs typeface="Arial" panose="020B0604020202020204" pitchFamily="34" charset="0"/>
              </a:rPr>
              <a:t>Murage, G. (2013). Gangsters hijack </a:t>
            </a:r>
            <a:r>
              <a:rPr lang="en-US" sz="1000" dirty="0" err="1">
                <a:latin typeface="Arial" panose="020B0604020202020204" pitchFamily="34" charset="0"/>
                <a:cs typeface="Arial" panose="020B0604020202020204" pitchFamily="34" charset="0"/>
              </a:rPr>
              <a:t>Gilgil</a:t>
            </a:r>
            <a:r>
              <a:rPr lang="en-US" sz="1000" dirty="0">
                <a:latin typeface="Arial" panose="020B0604020202020204" pitchFamily="34" charset="0"/>
                <a:cs typeface="Arial" panose="020B0604020202020204" pitchFamily="34" charset="0"/>
              </a:rPr>
              <a:t> matatu. Retrieved from http://www.the-star.co.ke/news/article-23723/gangsters-hijack-gilgil-matatu</a:t>
            </a:r>
          </a:p>
          <a:p>
            <a:pPr marL="372745" marR="309880" indent="-228600" algn="just" defTabSz="1507846">
              <a:buFont typeface="+mj-lt"/>
              <a:buAutoNum type="arabicPeriod"/>
              <a:tabLst>
                <a:tab pos="407034" algn="l"/>
                <a:tab pos="3128010" algn="l"/>
              </a:tabLst>
            </a:pPr>
            <a:r>
              <a:rPr lang="en-US" sz="1000" dirty="0">
                <a:latin typeface="Arial" panose="020B0604020202020204" pitchFamily="34" charset="0"/>
                <a:cs typeface="Arial" panose="020B0604020202020204" pitchFamily="34" charset="0"/>
              </a:rPr>
              <a:t>Roberts, M., &amp; Wood, M. (2002). The strategic use of </a:t>
            </a:r>
            <a:r>
              <a:rPr lang="en-US" sz="1000" dirty="0" err="1">
                <a:latin typeface="Arial" panose="020B0604020202020204" pitchFamily="34" charset="0"/>
                <a:cs typeface="Arial" panose="020B0604020202020204" pitchFamily="34" charset="0"/>
              </a:rPr>
              <a:t>computerised</a:t>
            </a:r>
            <a:r>
              <a:rPr lang="en-US" sz="1000" dirty="0">
                <a:latin typeface="Arial" panose="020B0604020202020204" pitchFamily="34" charset="0"/>
                <a:cs typeface="Arial" panose="020B0604020202020204" pitchFamily="34" charset="0"/>
              </a:rPr>
              <a:t> information systems by a micro enterprise. Logistics Information Management, 15(2), 10. </a:t>
            </a:r>
          </a:p>
          <a:p>
            <a:pPr marL="372745" marR="309880" indent="-228600" algn="just" defTabSz="1507846">
              <a:buFont typeface="+mj-lt"/>
              <a:buAutoNum type="arabicPeriod"/>
              <a:tabLst>
                <a:tab pos="407034" algn="l"/>
                <a:tab pos="3128010" algn="l"/>
              </a:tabLst>
            </a:pPr>
            <a:r>
              <a:rPr lang="en-US" sz="1000" dirty="0">
                <a:latin typeface="Arial" panose="020B0604020202020204" pitchFamily="34" charset="0"/>
                <a:cs typeface="Arial" panose="020B0604020202020204" pitchFamily="34" charset="0"/>
              </a:rPr>
              <a:t>Standard Media. (2013). Standard Digital News - Proposed PSV rule may create cartels. Retrieved from http://www.standardmedia.co.ke/mobile/?articleID=2000094293&amp;story_title=proposed-psv-rule-may-create-cartels</a:t>
            </a:r>
          </a:p>
        </p:txBody>
      </p:sp>
      <p:graphicFrame>
        <p:nvGraphicFramePr>
          <p:cNvPr id="4" name="Table 3">
            <a:extLst>
              <a:ext uri="{FF2B5EF4-FFF2-40B4-BE49-F238E27FC236}">
                <a16:creationId xmlns:a16="http://schemas.microsoft.com/office/drawing/2014/main" id="{AE3E6BBF-A7CE-41AD-BB1F-C2942492FFEF}"/>
              </a:ext>
            </a:extLst>
          </p:cNvPr>
          <p:cNvGraphicFramePr>
            <a:graphicFrameLocks noGrp="1"/>
          </p:cNvGraphicFramePr>
          <p:nvPr>
            <p:extLst>
              <p:ext uri="{D42A27DB-BD31-4B8C-83A1-F6EECF244321}">
                <p14:modId xmlns:p14="http://schemas.microsoft.com/office/powerpoint/2010/main" val="3909375934"/>
              </p:ext>
            </p:extLst>
          </p:nvPr>
        </p:nvGraphicFramePr>
        <p:xfrm>
          <a:off x="608880" y="3440488"/>
          <a:ext cx="4413970" cy="10224643"/>
        </p:xfrm>
        <a:graphic>
          <a:graphicData uri="http://schemas.openxmlformats.org/drawingml/2006/table">
            <a:tbl>
              <a:tblPr firstRow="1" bandRow="1">
                <a:tableStyleId>{2D5ABB26-0587-4C30-8999-92F81FD0307C}</a:tableStyleId>
              </a:tblPr>
              <a:tblGrid>
                <a:gridCol w="4413970">
                  <a:extLst>
                    <a:ext uri="{9D8B030D-6E8A-4147-A177-3AD203B41FA5}">
                      <a16:colId xmlns:a16="http://schemas.microsoft.com/office/drawing/2014/main" val="2504926260"/>
                    </a:ext>
                  </a:extLst>
                </a:gridCol>
              </a:tblGrid>
              <a:tr h="10022135">
                <a:tc>
                  <a:txBody>
                    <a:bodyPr/>
                    <a:lstStyle/>
                    <a:p>
                      <a:pPr marL="127000" algn="just">
                        <a:lnSpc>
                          <a:spcPts val="1510"/>
                        </a:lnSpc>
                      </a:pPr>
                      <a:r>
                        <a:rPr sz="1100" b="1" spc="45" dirty="0">
                          <a:solidFill>
                            <a:srgbClr val="FF0000"/>
                          </a:solidFill>
                          <a:latin typeface="Arial" panose="020B0604020202020204" pitchFamily="34" charset="0"/>
                          <a:cs typeface="Arial" panose="020B0604020202020204" pitchFamily="34" charset="0"/>
                        </a:rPr>
                        <a:t>Introduction</a:t>
                      </a:r>
                      <a:endParaRPr lang="en-US" sz="1100" b="1" spc="45" dirty="0">
                        <a:solidFill>
                          <a:srgbClr val="FF0000"/>
                        </a:solidFill>
                        <a:latin typeface="Arial" panose="020B0604020202020204" pitchFamily="34" charset="0"/>
                        <a:cs typeface="Arial" panose="020B0604020202020204" pitchFamily="34" charset="0"/>
                      </a:endParaRPr>
                    </a:p>
                    <a:p>
                      <a:pPr marL="127000" marR="0" lvl="0" indent="0" algn="just" defTabSz="1507846" rtl="0" eaLnBrk="1" fontAlgn="auto" latinLnBrk="0" hangingPunct="1">
                        <a:lnSpc>
                          <a:spcPts val="1510"/>
                        </a:lnSpc>
                        <a:spcBef>
                          <a:spcPts val="0"/>
                        </a:spcBef>
                        <a:spcAft>
                          <a:spcPts val="0"/>
                        </a:spcAft>
                        <a:buClrTx/>
                        <a:buSzTx/>
                        <a:buFontTx/>
                        <a:buNone/>
                        <a:tabLst/>
                        <a:defRPr/>
                      </a:pPr>
                      <a:r>
                        <a:rPr lang="en-GB" sz="1100" dirty="0">
                          <a:effectLst/>
                          <a:latin typeface="Arial" panose="020B0604020202020204" pitchFamily="34" charset="0"/>
                          <a:ea typeface="Times New Roman" panose="02020603050405020304" pitchFamily="18" charset="0"/>
                          <a:cs typeface="Arial" panose="020B0604020202020204" pitchFamily="34" charset="0"/>
                        </a:rPr>
                        <a:t>High levels of lawlessness, crime and accidents have over the years plagued the public transport sector in Kenya. Operators are known to hike fares at will (</a:t>
                      </a:r>
                      <a:r>
                        <a:rPr lang="en-GB" sz="1100" dirty="0" err="1">
                          <a:effectLst/>
                          <a:latin typeface="Arial" panose="020B0604020202020204" pitchFamily="34" charset="0"/>
                          <a:ea typeface="Times New Roman" panose="02020603050405020304" pitchFamily="18" charset="0"/>
                          <a:cs typeface="Arial" panose="020B0604020202020204" pitchFamily="34" charset="0"/>
                        </a:rPr>
                        <a:t>Chitere</a:t>
                      </a:r>
                      <a:r>
                        <a:rPr lang="en-GB" sz="1100" dirty="0">
                          <a:effectLst/>
                          <a:latin typeface="Arial" panose="020B0604020202020204" pitchFamily="34" charset="0"/>
                          <a:ea typeface="Times New Roman" panose="02020603050405020304" pitchFamily="18" charset="0"/>
                          <a:cs typeface="Arial" panose="020B0604020202020204" pitchFamily="34" charset="0"/>
                        </a:rPr>
                        <a:t> &amp; </a:t>
                      </a:r>
                      <a:r>
                        <a:rPr lang="en-GB" sz="1100" dirty="0" err="1">
                          <a:effectLst/>
                          <a:latin typeface="Arial" panose="020B0604020202020204" pitchFamily="34" charset="0"/>
                          <a:ea typeface="Times New Roman" panose="02020603050405020304" pitchFamily="18" charset="0"/>
                          <a:cs typeface="Arial" panose="020B0604020202020204" pitchFamily="34" charset="0"/>
                        </a:rPr>
                        <a:t>Kibua</a:t>
                      </a:r>
                      <a:r>
                        <a:rPr lang="en-GB" sz="1100" dirty="0">
                          <a:effectLst/>
                          <a:latin typeface="Arial" panose="020B0604020202020204" pitchFamily="34" charset="0"/>
                          <a:ea typeface="Times New Roman" panose="02020603050405020304" pitchFamily="18" charset="0"/>
                          <a:cs typeface="Arial" panose="020B0604020202020204" pitchFamily="34" charset="0"/>
                        </a:rPr>
                        <a:t>, 2005), hijacking by persons posing as passengers is common in </a:t>
                      </a:r>
                      <a:r>
                        <a:rPr lang="en-GB" sz="1100" dirty="0" err="1">
                          <a:effectLst/>
                          <a:latin typeface="Arial" panose="020B0604020202020204" pitchFamily="34" charset="0"/>
                          <a:ea typeface="Times New Roman" panose="02020603050405020304" pitchFamily="18" charset="0"/>
                          <a:cs typeface="Arial" panose="020B0604020202020204" pitchFamily="34" charset="0"/>
                        </a:rPr>
                        <a:t>matatus</a:t>
                      </a:r>
                      <a:r>
                        <a:rPr lang="en-GB" sz="1100" dirty="0">
                          <a:effectLst/>
                          <a:latin typeface="Arial" panose="020B0604020202020204" pitchFamily="34" charset="0"/>
                          <a:ea typeface="Times New Roman" panose="02020603050405020304" pitchFamily="18" charset="0"/>
                          <a:cs typeface="Arial" panose="020B0604020202020204" pitchFamily="34" charset="0"/>
                        </a:rPr>
                        <a:t>, </a:t>
                      </a:r>
                      <a:r>
                        <a:rPr lang="en-GB" sz="1100" dirty="0" err="1">
                          <a:effectLst/>
                          <a:latin typeface="Arial" panose="020B0604020202020204" pitchFamily="34" charset="0"/>
                          <a:ea typeface="Times New Roman" panose="02020603050405020304" pitchFamily="18" charset="0"/>
                          <a:cs typeface="Arial" panose="020B0604020202020204" pitchFamily="34" charset="0"/>
                        </a:rPr>
                        <a:t>boda</a:t>
                      </a:r>
                      <a:r>
                        <a:rPr lang="en-GB" sz="1100" dirty="0">
                          <a:effectLst/>
                          <a:latin typeface="Arial" panose="020B0604020202020204" pitchFamily="34" charset="0"/>
                          <a:ea typeface="Times New Roman" panose="02020603050405020304" pitchFamily="18" charset="0"/>
                          <a:cs typeface="Arial" panose="020B0604020202020204" pitchFamily="34" charset="0"/>
                        </a:rPr>
                        <a:t> </a:t>
                      </a:r>
                      <a:r>
                        <a:rPr lang="en-GB" sz="1100" dirty="0" err="1">
                          <a:effectLst/>
                          <a:latin typeface="Arial" panose="020B0604020202020204" pitchFamily="34" charset="0"/>
                          <a:ea typeface="Times New Roman" panose="02020603050405020304" pitchFamily="18" charset="0"/>
                          <a:cs typeface="Arial" panose="020B0604020202020204" pitchFamily="34" charset="0"/>
                        </a:rPr>
                        <a:t>bodas</a:t>
                      </a:r>
                      <a:r>
                        <a:rPr lang="en-GB" sz="1100" dirty="0">
                          <a:effectLst/>
                          <a:latin typeface="Arial" panose="020B0604020202020204" pitchFamily="34" charset="0"/>
                          <a:ea typeface="Times New Roman" panose="02020603050405020304" pitchFamily="18" charset="0"/>
                          <a:cs typeface="Arial" panose="020B0604020202020204" pitchFamily="34" charset="0"/>
                        </a:rPr>
                        <a:t> and taxis, (Daily Post Correspondent, 2013; </a:t>
                      </a:r>
                      <a:r>
                        <a:rPr lang="en-GB" sz="1100" dirty="0" err="1">
                          <a:effectLst/>
                          <a:latin typeface="Arial" panose="020B0604020202020204" pitchFamily="34" charset="0"/>
                          <a:ea typeface="Times New Roman" panose="02020603050405020304" pitchFamily="18" charset="0"/>
                          <a:cs typeface="Arial" panose="020B0604020202020204" pitchFamily="34" charset="0"/>
                        </a:rPr>
                        <a:t>Murage</a:t>
                      </a:r>
                      <a:r>
                        <a:rPr lang="en-GB" sz="1100" dirty="0">
                          <a:effectLst/>
                          <a:latin typeface="Arial" panose="020B0604020202020204" pitchFamily="34" charset="0"/>
                          <a:ea typeface="Times New Roman" panose="02020603050405020304" pitchFamily="18" charset="0"/>
                          <a:cs typeface="Arial" panose="020B0604020202020204" pitchFamily="34" charset="0"/>
                        </a:rPr>
                        <a:t>, 2013) and insurance fraud perpetuated by ambulance chasers is common place (Standard Media, 2013). These challenges stem from the lack of properly enforced laws as well as systems. PSV operators are not able to verify the identity of their passengers as well as maintain accurate passenger manifests. In an effort to address these challenges the Kenya government is in the process of introducing amendments to the traffic act to require all public service vehicles to issue tickets to all passengers as well as maintain passenger manifests for long distance travel (</a:t>
                      </a:r>
                      <a:r>
                        <a:rPr lang="en-GB" sz="1100" dirty="0" err="1">
                          <a:effectLst/>
                          <a:latin typeface="Arial" panose="020B0604020202020204" pitchFamily="34" charset="0"/>
                          <a:ea typeface="Times New Roman" panose="02020603050405020304" pitchFamily="18" charset="0"/>
                          <a:cs typeface="Arial" panose="020B0604020202020204" pitchFamily="34" charset="0"/>
                        </a:rPr>
                        <a:t>Andae</a:t>
                      </a:r>
                      <a:r>
                        <a:rPr lang="en-GB" sz="1100" dirty="0">
                          <a:effectLst/>
                          <a:latin typeface="Arial" panose="020B0604020202020204" pitchFamily="34" charset="0"/>
                          <a:ea typeface="Times New Roman" panose="02020603050405020304" pitchFamily="18" charset="0"/>
                          <a:cs typeface="Arial" panose="020B0604020202020204" pitchFamily="34" charset="0"/>
                        </a:rPr>
                        <a:t> &amp; </a:t>
                      </a:r>
                      <a:r>
                        <a:rPr lang="en-GB" sz="1100" dirty="0" err="1">
                          <a:effectLst/>
                          <a:latin typeface="Arial" panose="020B0604020202020204" pitchFamily="34" charset="0"/>
                          <a:ea typeface="Times New Roman" panose="02020603050405020304" pitchFamily="18" charset="0"/>
                          <a:cs typeface="Arial" panose="020B0604020202020204" pitchFamily="34" charset="0"/>
                        </a:rPr>
                        <a:t>Herbling</a:t>
                      </a:r>
                      <a:r>
                        <a:rPr lang="en-GB" sz="1100" dirty="0">
                          <a:effectLst/>
                          <a:latin typeface="Arial" panose="020B0604020202020204" pitchFamily="34" charset="0"/>
                          <a:ea typeface="Times New Roman" panose="02020603050405020304" pitchFamily="18" charset="0"/>
                          <a:cs typeface="Arial" panose="020B0604020202020204" pitchFamily="34" charset="0"/>
                        </a:rPr>
                        <a:t>, 2013). </a:t>
                      </a:r>
                      <a:endParaRPr sz="1100" dirty="0">
                        <a:latin typeface="Arial" panose="020B0604020202020204" pitchFamily="34" charset="0"/>
                        <a:cs typeface="Arial" panose="020B0604020202020204" pitchFamily="34" charset="0"/>
                      </a:endParaRPr>
                    </a:p>
                    <a:p>
                      <a:pPr marL="0" marR="0" algn="just">
                        <a:spcBef>
                          <a:spcPts val="0"/>
                        </a:spcBef>
                        <a:spcAft>
                          <a:spcPts val="0"/>
                        </a:spcAft>
                      </a:pP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p>
                      <a:pPr marL="144145" algn="just">
                        <a:lnSpc>
                          <a:spcPts val="1485"/>
                        </a:lnSpc>
                      </a:pPr>
                      <a:r>
                        <a:rPr lang="en-GB" sz="1100" b="1" spc="5" dirty="0">
                          <a:solidFill>
                            <a:srgbClr val="FF0000"/>
                          </a:solidFill>
                          <a:latin typeface="Arial" panose="020B0604020202020204" pitchFamily="34" charset="0"/>
                          <a:cs typeface="Arial" panose="020B0604020202020204" pitchFamily="34" charset="0"/>
                        </a:rPr>
                        <a:t>The</a:t>
                      </a:r>
                      <a:r>
                        <a:rPr lang="en-GB" sz="1100" b="1" spc="-5" dirty="0">
                          <a:solidFill>
                            <a:srgbClr val="FF0000"/>
                          </a:solidFill>
                          <a:latin typeface="Arial" panose="020B0604020202020204" pitchFamily="34" charset="0"/>
                          <a:cs typeface="Arial" panose="020B0604020202020204" pitchFamily="34" charset="0"/>
                        </a:rPr>
                        <a:t> </a:t>
                      </a:r>
                      <a:r>
                        <a:rPr lang="en-GB" sz="1100" b="1" spc="5" dirty="0">
                          <a:solidFill>
                            <a:srgbClr val="FF0000"/>
                          </a:solidFill>
                          <a:latin typeface="Arial" panose="020B0604020202020204" pitchFamily="34" charset="0"/>
                          <a:cs typeface="Arial" panose="020B0604020202020204" pitchFamily="34" charset="0"/>
                        </a:rPr>
                        <a:t>problem</a:t>
                      </a:r>
                      <a:endParaRPr lang="en-GB" sz="1100" dirty="0">
                        <a:latin typeface="Arial" panose="020B0604020202020204" pitchFamily="34" charset="0"/>
                        <a:cs typeface="Arial" panose="020B0604020202020204" pitchFamily="34" charset="0"/>
                      </a:endParaRPr>
                    </a:p>
                    <a:p>
                      <a:pPr marL="159385" marR="131445" indent="-15240" algn="just">
                        <a:lnSpc>
                          <a:spcPct val="109100"/>
                        </a:lnSpc>
                        <a:spcBef>
                          <a:spcPts val="1160"/>
                        </a:spcBef>
                      </a:pPr>
                      <a:r>
                        <a:rPr lang="en-GB" sz="1100" dirty="0">
                          <a:effectLst/>
                          <a:latin typeface="Arial" panose="020B0604020202020204" pitchFamily="34" charset="0"/>
                          <a:ea typeface="Times New Roman" panose="02020603050405020304" pitchFamily="18" charset="0"/>
                          <a:cs typeface="Arial" panose="020B0604020202020204" pitchFamily="34" charset="0"/>
                        </a:rPr>
                        <a:t>There is a critical lack of a suitable, easy to use and affordable ticketing and passenger manifest system for use by public service vehicles. Existing systems require extensive investment in hardware and software as well as lengthy user training. A majority of PSV operators are thus likely to find it difficult to comply with the provisions of the amended traffic act requiring them to issue tickets and maintain passenger manifests.</a:t>
                      </a:r>
                    </a:p>
                    <a:p>
                      <a:pPr marL="159385" marR="131445" indent="-15240" algn="just">
                        <a:lnSpc>
                          <a:spcPct val="109100"/>
                        </a:lnSpc>
                        <a:spcBef>
                          <a:spcPts val="1160"/>
                        </a:spcBef>
                      </a:pPr>
                      <a:r>
                        <a:rPr lang="en-GB" sz="1100" b="1" i="1" dirty="0">
                          <a:solidFill>
                            <a:srgbClr val="FF0000"/>
                          </a:solidFill>
                          <a:latin typeface="Arial" panose="020B0604020202020204" pitchFamily="34" charset="0"/>
                          <a:cs typeface="Arial" panose="020B0604020202020204" pitchFamily="34" charset="0"/>
                        </a:rPr>
                        <a:t>Objectives of the study</a:t>
                      </a:r>
                      <a:endParaRPr lang="en-GB" sz="1100" dirty="0">
                        <a:latin typeface="Arial" panose="020B0604020202020204" pitchFamily="34" charset="0"/>
                        <a:cs typeface="Arial" panose="020B0604020202020204" pitchFamily="34" charset="0"/>
                      </a:endParaRPr>
                    </a:p>
                    <a:p>
                      <a:pPr marL="159385" marR="130810" indent="-15240" algn="just">
                        <a:lnSpc>
                          <a:spcPct val="109100"/>
                        </a:lnSpc>
                      </a:pPr>
                      <a:r>
                        <a:rPr lang="en-GB" sz="1100" spc="5" dirty="0">
                          <a:latin typeface="Arial" panose="020B0604020202020204" pitchFamily="34" charset="0"/>
                          <a:cs typeface="Arial" panose="020B0604020202020204" pitchFamily="34" charset="0"/>
                        </a:rPr>
                        <a:t>The main objective of this innovation was to develop a passenger manifest system that can be accessed using mobile application and web interface.</a:t>
                      </a:r>
                      <a:endParaRPr lang="en-GB" sz="1100" dirty="0">
                        <a:latin typeface="Arial" panose="020B0604020202020204" pitchFamily="34" charset="0"/>
                        <a:cs typeface="Arial" panose="020B0604020202020204" pitchFamily="34" charset="0"/>
                      </a:endParaRPr>
                    </a:p>
                    <a:p>
                      <a:pPr marL="144145" algn="just">
                        <a:lnSpc>
                          <a:spcPct val="100000"/>
                        </a:lnSpc>
                      </a:pPr>
                      <a:endParaRPr lang="en-US" sz="1100" b="0" dirty="0">
                        <a:solidFill>
                          <a:schemeClr val="tx1"/>
                        </a:solidFill>
                        <a:latin typeface="Arial" panose="020B0604020202020204" pitchFamily="34" charset="0"/>
                        <a:cs typeface="Arial" panose="020B0604020202020204" pitchFamily="34" charset="0"/>
                      </a:endParaRPr>
                    </a:p>
                    <a:p>
                      <a:pPr marL="144145" algn="just">
                        <a:lnSpc>
                          <a:spcPct val="100000"/>
                        </a:lnSpc>
                      </a:pPr>
                      <a:r>
                        <a:rPr lang="en-US" sz="1100" b="1" dirty="0">
                          <a:solidFill>
                            <a:srgbClr val="FF0000"/>
                          </a:solidFill>
                          <a:latin typeface="Arial" panose="020B0604020202020204" pitchFamily="34" charset="0"/>
                          <a:cs typeface="Arial" panose="020B0604020202020204" pitchFamily="34" charset="0"/>
                        </a:rPr>
                        <a:t>Conceptual Framework</a:t>
                      </a:r>
                      <a:endParaRPr lang="en-US" sz="1100" b="0" dirty="0">
                        <a:solidFill>
                          <a:srgbClr val="FF0000"/>
                        </a:solidFill>
                        <a:latin typeface="Arial" panose="020B0604020202020204" pitchFamily="34" charset="0"/>
                        <a:cs typeface="Arial" panose="020B0604020202020204" pitchFamily="34" charset="0"/>
                      </a:endParaRPr>
                    </a:p>
                    <a:p>
                      <a:pPr marL="372745" indent="-228600" algn="just">
                        <a:lnSpc>
                          <a:spcPct val="100000"/>
                        </a:lnSpc>
                        <a:buFont typeface="+mj-lt"/>
                        <a:buAutoNum type="arabicPeriod"/>
                      </a:pPr>
                      <a:r>
                        <a:rPr lang="en-US" sz="1100" b="0" dirty="0">
                          <a:solidFill>
                            <a:schemeClr val="tx1"/>
                          </a:solidFill>
                          <a:latin typeface="Arial" panose="020B0604020202020204" pitchFamily="34" charset="0"/>
                          <a:cs typeface="Arial" panose="020B0604020202020204" pitchFamily="34" charset="0"/>
                        </a:rPr>
                        <a:t>Step1- Create a trip: A trip or journey is created using a web interface. A vehicle is selected, a route is specified and the fare payable is indicated.  Once these details are captured by the system a random ID code for the particular vehicle and trip is generated by the system and displayed.  </a:t>
                      </a:r>
                    </a:p>
                    <a:p>
                      <a:pPr marL="372745" indent="-228600" algn="just">
                        <a:lnSpc>
                          <a:spcPct val="100000"/>
                        </a:lnSpc>
                        <a:buFont typeface="+mj-lt"/>
                        <a:buAutoNum type="arabicPeriod"/>
                      </a:pPr>
                      <a:r>
                        <a:rPr lang="en-US" sz="1100" b="0" dirty="0">
                          <a:solidFill>
                            <a:schemeClr val="tx1"/>
                          </a:solidFill>
                          <a:latin typeface="Arial" panose="020B0604020202020204" pitchFamily="34" charset="0"/>
                          <a:cs typeface="Arial" panose="020B0604020202020204" pitchFamily="34" charset="0"/>
                        </a:rPr>
                        <a:t>Step 2 – Share ID code with passenger: The ID code is then given to prospective passengers. </a:t>
                      </a:r>
                    </a:p>
                    <a:p>
                      <a:pPr marL="372745" indent="-228600" algn="just">
                        <a:lnSpc>
                          <a:spcPct val="100000"/>
                        </a:lnSpc>
                        <a:buFont typeface="+mj-lt"/>
                        <a:buAutoNum type="arabicPeriod"/>
                      </a:pPr>
                      <a:r>
                        <a:rPr lang="en-US" sz="1100" b="0" dirty="0">
                          <a:solidFill>
                            <a:schemeClr val="tx1"/>
                          </a:solidFill>
                          <a:latin typeface="Arial" panose="020B0604020202020204" pitchFamily="34" charset="0"/>
                          <a:cs typeface="Arial" panose="020B0604020202020204" pitchFamily="34" charset="0"/>
                        </a:rPr>
                        <a:t>Step 3 – Passenger sends ID code: The passenger then sends the ID code to a designated short code or through a USSD menu. </a:t>
                      </a:r>
                    </a:p>
                    <a:p>
                      <a:pPr marL="372745" indent="-228600" algn="just">
                        <a:lnSpc>
                          <a:spcPct val="100000"/>
                        </a:lnSpc>
                        <a:buFont typeface="+mj-lt"/>
                        <a:buAutoNum type="arabicPeriod"/>
                      </a:pPr>
                      <a:r>
                        <a:rPr lang="en-US" sz="1100" b="0" dirty="0">
                          <a:solidFill>
                            <a:schemeClr val="tx1"/>
                          </a:solidFill>
                          <a:latin typeface="Arial" panose="020B0604020202020204" pitchFamily="34" charset="0"/>
                          <a:cs typeface="Arial" panose="020B0604020202020204" pitchFamily="34" charset="0"/>
                        </a:rPr>
                        <a:t>Step 4 – System displays passenger details: The system then retrieves the ID details of the passenger and displays them to the PSV operator.</a:t>
                      </a:r>
                    </a:p>
                    <a:p>
                      <a:pPr marL="372745" indent="-228600" algn="just">
                        <a:lnSpc>
                          <a:spcPct val="100000"/>
                        </a:lnSpc>
                        <a:buFont typeface="+mj-lt"/>
                        <a:buAutoNum type="arabicPeriod"/>
                      </a:pPr>
                      <a:r>
                        <a:rPr lang="en-US" sz="1100" b="0" dirty="0">
                          <a:solidFill>
                            <a:schemeClr val="tx1"/>
                          </a:solidFill>
                          <a:latin typeface="Arial" panose="020B0604020202020204" pitchFamily="34" charset="0"/>
                          <a:cs typeface="Arial" panose="020B0604020202020204" pitchFamily="34" charset="0"/>
                        </a:rPr>
                        <a:t>Step 5 – Receive payment and produce receipt: The PSV operator then receives the payment and produces a receipt with the full details of the passenger. </a:t>
                      </a:r>
                    </a:p>
                    <a:p>
                      <a:pPr marL="372745" indent="-228600" algn="just">
                        <a:lnSpc>
                          <a:spcPct val="100000"/>
                        </a:lnSpc>
                        <a:buFont typeface="+mj-lt"/>
                        <a:buAutoNum type="arabicPeriod"/>
                      </a:pPr>
                      <a:endParaRPr lang="en-US"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44145" algn="just">
                        <a:lnSpc>
                          <a:spcPct val="100000"/>
                        </a:lnSpc>
                      </a:pPr>
                      <a:r>
                        <a:rPr lang="en-US" sz="1100" b="1" dirty="0">
                          <a:solidFill>
                            <a:srgbClr val="FF0000"/>
                          </a:solidFill>
                          <a:latin typeface="Arial" panose="020B0604020202020204" pitchFamily="34" charset="0"/>
                          <a:cs typeface="Arial" panose="020B0604020202020204" pitchFamily="34" charset="0"/>
                        </a:rPr>
                        <a:t>Methodology </a:t>
                      </a:r>
                      <a:endParaRPr lang="en-US" sz="1100" b="0" dirty="0">
                        <a:solidFill>
                          <a:srgbClr val="FF0000"/>
                        </a:solidFill>
                        <a:latin typeface="Arial" panose="020B0604020202020204" pitchFamily="34" charset="0"/>
                        <a:cs typeface="Arial" panose="020B0604020202020204" pitchFamily="34" charset="0"/>
                      </a:endParaRPr>
                    </a:p>
                    <a:p>
                      <a:pPr marL="144145" indent="0" algn="just">
                        <a:lnSpc>
                          <a:spcPct val="100000"/>
                        </a:lnSpc>
                        <a:buFont typeface="+mj-lt"/>
                        <a:buNone/>
                      </a:pPr>
                      <a:r>
                        <a:rPr lang="en-US" sz="1100" dirty="0">
                          <a:effectLst/>
                          <a:latin typeface="Arial" panose="020B0604020202020204" pitchFamily="34" charset="0"/>
                          <a:ea typeface="Times New Roman" panose="02020603050405020304" pitchFamily="18" charset="0"/>
                          <a:cs typeface="Arial" panose="020B0604020202020204" pitchFamily="34" charset="0"/>
                        </a:rPr>
                        <a:t>The approach being employed is as follows;  </a:t>
                      </a:r>
                    </a:p>
                    <a:p>
                      <a:pPr marL="372745" indent="-228600" algn="just">
                        <a:lnSpc>
                          <a:spcPct val="100000"/>
                        </a:lnSpc>
                        <a:buFont typeface="+mj-lt"/>
                        <a:buAutoNum type="arabicPeriod"/>
                      </a:pPr>
                      <a:r>
                        <a:rPr lang="en-US" sz="1100" dirty="0">
                          <a:effectLst/>
                          <a:latin typeface="Arial" panose="020B0604020202020204" pitchFamily="34" charset="0"/>
                          <a:ea typeface="Times New Roman" panose="02020603050405020304" pitchFamily="18" charset="0"/>
                          <a:cs typeface="Arial" panose="020B0604020202020204" pitchFamily="34" charset="0"/>
                        </a:rPr>
                        <a:t>Mobile application development – This part of the study has progressed significantly and the prototype developed using android is ready for piloting. The web application backend can be accessed on </a:t>
                      </a:r>
                      <a:r>
                        <a:rPr lang="en-US" sz="1100" dirty="0">
                          <a:effectLst/>
                          <a:latin typeface="Arial" panose="020B0604020202020204" pitchFamily="34" charset="0"/>
                          <a:ea typeface="Times New Roman" panose="02020603050405020304" pitchFamily="18" charset="0"/>
                          <a:cs typeface="Arial" panose="020B0604020202020204" pitchFamily="34" charset="0"/>
                          <a:hlinkClick r:id="rId7"/>
                        </a:rPr>
                        <a:t>https://abiri.shulemall.com</a:t>
                      </a:r>
                      <a:r>
                        <a:rPr lang="en-US" sz="1100" dirty="0">
                          <a:effectLst/>
                          <a:latin typeface="Arial" panose="020B0604020202020204" pitchFamily="34" charset="0"/>
                          <a:ea typeface="Times New Roman" panose="02020603050405020304" pitchFamily="18" charset="0"/>
                          <a:cs typeface="Arial" panose="020B0604020202020204" pitchFamily="34" charset="0"/>
                        </a:rPr>
                        <a:t> </a:t>
                      </a:r>
                    </a:p>
                    <a:p>
                      <a:pPr marL="372745" indent="-228600" algn="just">
                        <a:lnSpc>
                          <a:spcPct val="100000"/>
                        </a:lnSpc>
                        <a:buFont typeface="+mj-lt"/>
                        <a:buAutoNum type="arabicPeriod"/>
                      </a:pPr>
                      <a:r>
                        <a:rPr lang="en-US" sz="1100" dirty="0">
                          <a:effectLst/>
                          <a:latin typeface="Arial" panose="020B0604020202020204" pitchFamily="34" charset="0"/>
                          <a:ea typeface="Times New Roman" panose="02020603050405020304" pitchFamily="18" charset="0"/>
                          <a:cs typeface="Arial" panose="020B0604020202020204" pitchFamily="34" charset="0"/>
                        </a:rPr>
                        <a:t>Rapid prototyping approach was developed and evaluated for its potential use in the sector. The approach was found to be convenient given that the users would pay for the development or maintenance of the system progressively and not upfront.</a:t>
                      </a:r>
                    </a:p>
                  </a:txBody>
                  <a:tcPr marL="0" marR="0" marT="0" marB="0"/>
                </a:tc>
                <a:extLst>
                  <a:ext uri="{0D108BD9-81ED-4DB2-BD59-A6C34878D82A}">
                    <a16:rowId xmlns:a16="http://schemas.microsoft.com/office/drawing/2014/main" val="821429727"/>
                  </a:ext>
                </a:extLst>
              </a:tr>
            </a:tbl>
          </a:graphicData>
        </a:graphic>
      </p:graphicFrame>
      <p:graphicFrame>
        <p:nvGraphicFramePr>
          <p:cNvPr id="23" name="object 7">
            <a:extLst>
              <a:ext uri="{FF2B5EF4-FFF2-40B4-BE49-F238E27FC236}">
                <a16:creationId xmlns:a16="http://schemas.microsoft.com/office/drawing/2014/main" id="{227024A4-318B-4EC1-9B42-5E05D2FF07DF}"/>
              </a:ext>
            </a:extLst>
          </p:cNvPr>
          <p:cNvGraphicFramePr>
            <a:graphicFrameLocks noGrp="1"/>
          </p:cNvGraphicFramePr>
          <p:nvPr>
            <p:extLst>
              <p:ext uri="{D42A27DB-BD31-4B8C-83A1-F6EECF244321}">
                <p14:modId xmlns:p14="http://schemas.microsoft.com/office/powerpoint/2010/main" val="1918211453"/>
              </p:ext>
            </p:extLst>
          </p:nvPr>
        </p:nvGraphicFramePr>
        <p:xfrm>
          <a:off x="15309850" y="3666584"/>
          <a:ext cx="4413971" cy="306267"/>
        </p:xfrm>
        <a:graphic>
          <a:graphicData uri="http://schemas.openxmlformats.org/drawingml/2006/table">
            <a:tbl>
              <a:tblPr firstRow="1" bandRow="1">
                <a:tableStyleId>{2D5ABB26-0587-4C30-8999-92F81FD0307C}</a:tableStyleId>
              </a:tblPr>
              <a:tblGrid>
                <a:gridCol w="2169499">
                  <a:extLst>
                    <a:ext uri="{9D8B030D-6E8A-4147-A177-3AD203B41FA5}">
                      <a16:colId xmlns:a16="http://schemas.microsoft.com/office/drawing/2014/main" val="20000"/>
                    </a:ext>
                  </a:extLst>
                </a:gridCol>
                <a:gridCol w="2244472">
                  <a:extLst>
                    <a:ext uri="{9D8B030D-6E8A-4147-A177-3AD203B41FA5}">
                      <a16:colId xmlns:a16="http://schemas.microsoft.com/office/drawing/2014/main" val="20001"/>
                    </a:ext>
                  </a:extLst>
                </a:gridCol>
              </a:tblGrid>
              <a:tr h="306267">
                <a:tc>
                  <a:txBody>
                    <a:bodyPr/>
                    <a:lstStyle/>
                    <a:p>
                      <a:pPr marL="127000">
                        <a:lnSpc>
                          <a:spcPts val="1450"/>
                        </a:lnSpc>
                      </a:pPr>
                      <a:r>
                        <a:rPr lang="en-US" sz="1300" dirty="0">
                          <a:solidFill>
                            <a:srgbClr val="FF0000"/>
                          </a:solidFill>
                          <a:latin typeface="Arial"/>
                          <a:cs typeface="Arial"/>
                        </a:rPr>
                        <a:t>Web Application </a:t>
                      </a:r>
                      <a:endParaRPr sz="1300" dirty="0">
                        <a:solidFill>
                          <a:srgbClr val="FF0000"/>
                        </a:solidFill>
                        <a:latin typeface="Arial"/>
                        <a:cs typeface="Arial"/>
                      </a:endParaRPr>
                    </a:p>
                  </a:txBody>
                  <a:tcPr marL="0" marR="0" marT="0" marB="0"/>
                </a:tc>
                <a:tc>
                  <a:txBody>
                    <a:bodyPr/>
                    <a:lstStyle/>
                    <a:p>
                      <a:pPr marL="237490" marR="309880" indent="0">
                        <a:lnSpc>
                          <a:spcPts val="1430"/>
                        </a:lnSpc>
                        <a:buNone/>
                        <a:tabLst>
                          <a:tab pos="407034" algn="l"/>
                          <a:tab pos="3128010" algn="l"/>
                        </a:tabLst>
                      </a:pPr>
                      <a:endParaRPr lang="en-US" sz="1300" spc="5" dirty="0">
                        <a:solidFill>
                          <a:srgbClr val="FF0000"/>
                        </a:solidFill>
                        <a:latin typeface="Arial"/>
                        <a:cs typeface="Arial"/>
                      </a:endParaRPr>
                    </a:p>
                  </a:txBody>
                  <a:tcPr marL="0" marR="0" marT="0" marB="0"/>
                </a:tc>
                <a:extLst>
                  <a:ext uri="{0D108BD9-81ED-4DB2-BD59-A6C34878D82A}">
                    <a16:rowId xmlns:a16="http://schemas.microsoft.com/office/drawing/2014/main" val="10000"/>
                  </a:ext>
                </a:extLst>
              </a:tr>
            </a:tbl>
          </a:graphicData>
        </a:graphic>
      </p:graphicFrame>
      <p:sp>
        <p:nvSpPr>
          <p:cNvPr id="24" name="Rectangle 23">
            <a:extLst>
              <a:ext uri="{FF2B5EF4-FFF2-40B4-BE49-F238E27FC236}">
                <a16:creationId xmlns:a16="http://schemas.microsoft.com/office/drawing/2014/main" id="{088FF5E4-E60E-4F12-B460-26C6F04DC029}"/>
              </a:ext>
            </a:extLst>
          </p:cNvPr>
          <p:cNvSpPr/>
          <p:nvPr/>
        </p:nvSpPr>
        <p:spPr>
          <a:xfrm>
            <a:off x="5530227" y="13066964"/>
            <a:ext cx="9506067" cy="707886"/>
          </a:xfrm>
          <a:prstGeom prst="rect">
            <a:avLst/>
          </a:prstGeom>
        </p:spPr>
        <p:txBody>
          <a:bodyPr wrap="square">
            <a:spAutoFit/>
          </a:bodyPr>
          <a:lstStyle/>
          <a:p>
            <a:pPr marL="144145" algn="just">
              <a:lnSpc>
                <a:spcPct val="100000"/>
              </a:lnSpc>
            </a:pPr>
            <a:endParaRPr lang="en-US" sz="1000" dirty="0">
              <a:latin typeface="Arial" panose="020B0604020202020204" pitchFamily="34" charset="0"/>
              <a:cs typeface="Arial" panose="020B0604020202020204" pitchFamily="34" charset="0"/>
            </a:endParaRPr>
          </a:p>
          <a:p>
            <a:pPr marL="144145" algn="just" defTabSz="1507846">
              <a:defRPr/>
            </a:pPr>
            <a:r>
              <a:rPr lang="en-US" sz="1000" dirty="0">
                <a:latin typeface="Arial" panose="020B0604020202020204" pitchFamily="34" charset="0"/>
                <a:cs typeface="Arial" panose="020B0604020202020204" pitchFamily="34" charset="0"/>
              </a:rPr>
              <a:t>Based on the process above the system is capable of producing a number of reports such as the number and details of passengers on various trips, the total number of trips per vehicle, the total amount of money collected per vehicle, the routes travelled by the vehicle and passenger specific reports such as number of trips and the total spend over a period of time. </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13940" y="8685252"/>
            <a:ext cx="2443510" cy="4170257"/>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75250" y="8693973"/>
            <a:ext cx="2438400" cy="4161536"/>
          </a:xfrm>
          <a:prstGeom prst="rect">
            <a:avLst/>
          </a:prstGeom>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84739" y="8685251"/>
            <a:ext cx="2443511" cy="4170258"/>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04450" y="8685251"/>
            <a:ext cx="2443510" cy="4170258"/>
          </a:xfrm>
          <a:prstGeom prst="rect">
            <a:avLst/>
          </a:prstGeom>
        </p:spPr>
      </p:pic>
      <p:pic>
        <p:nvPicPr>
          <p:cNvPr id="8" name="Picture 7"/>
          <p:cNvPicPr>
            <a:picLocks noChangeAspect="1"/>
          </p:cNvPicPr>
          <p:nvPr/>
        </p:nvPicPr>
        <p:blipFill rotWithShape="1">
          <a:blip r:embed="rId12" cstate="print">
            <a:extLst>
              <a:ext uri="{28A0092B-C50C-407E-A947-70E740481C1C}">
                <a14:useLocalDpi xmlns:a14="http://schemas.microsoft.com/office/drawing/2010/main" val="0"/>
              </a:ext>
            </a:extLst>
          </a:blip>
          <a:srcRect b="27138"/>
          <a:stretch/>
        </p:blipFill>
        <p:spPr>
          <a:xfrm>
            <a:off x="15310864" y="3987800"/>
            <a:ext cx="4172296" cy="1447800"/>
          </a:xfrm>
          <a:prstGeom prst="rect">
            <a:avLst/>
          </a:prstGeom>
        </p:spPr>
      </p:pic>
      <p:pic>
        <p:nvPicPr>
          <p:cNvPr id="11" name="Picture 10"/>
          <p:cNvPicPr>
            <a:picLocks noChangeAspect="1"/>
          </p:cNvPicPr>
          <p:nvPr/>
        </p:nvPicPr>
        <p:blipFill rotWithShape="1">
          <a:blip r:embed="rId13" cstate="print">
            <a:extLst>
              <a:ext uri="{28A0092B-C50C-407E-A947-70E740481C1C}">
                <a14:useLocalDpi xmlns:a14="http://schemas.microsoft.com/office/drawing/2010/main" val="0"/>
              </a:ext>
            </a:extLst>
          </a:blip>
          <a:srcRect b="19823"/>
          <a:stretch/>
        </p:blipFill>
        <p:spPr>
          <a:xfrm>
            <a:off x="15309850" y="6710729"/>
            <a:ext cx="4173310" cy="1468071"/>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09850" y="8292713"/>
            <a:ext cx="4166960" cy="188034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429</TotalTime>
  <Words>795</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Trebuchet MS</vt:lpstr>
      <vt:lpstr>Office Theme</vt:lpstr>
      <vt:lpstr>ABIRI: ADDRESSING PASSENGER MANIFEST MANAGEMENT CHALLENGES FOR PUBLIC SERVICE VEHICLES IN KENYA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ABIRI: ADDRESSING PASSENGER MANIFEST MANAGEMENT CHALLENGES FOR PUBLIC SERVICE VEHICLES IN KENYA</dc:title>
  <dc:creator>moses;vincent chebon</dc:creator>
  <cp:lastModifiedBy>vincent chebon</cp:lastModifiedBy>
  <cp:revision>32</cp:revision>
  <dcterms:created xsi:type="dcterms:W3CDTF">2018-09-28T10:42:25Z</dcterms:created>
  <dcterms:modified xsi:type="dcterms:W3CDTF">2018-10-02T11:51:20Z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2016-09-05T00:00:00Z</vt:filetime>
  </property>
  <property fmtid="{D5CDD505-2E9C-101B-9397-08002B2CF9AE}" pid="3" name="Creator">
    <vt:lpwstr>Microsoft® Publisher 2013</vt:lpwstr>
  </property>
  <property fmtid="{D5CDD505-2E9C-101B-9397-08002B2CF9AE}" pid="4" name="LastSaved">
    <vt:filetime>2018-09-28T00:00:00Z</vt:filetime>
  </property>
</Properties>
</file>