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56F8C48-C3F1-48D1-85EF-FA790FC86797}" type="slidenum">
              <a:rPr lang="en-US" sz="1400" b="0" strike="noStrike" spc="-1">
                <a:latin typeface="Times New Roman"/>
              </a:rPr>
              <a:pPr algn="r"/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93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5DF1097-A5CF-4B93-8148-B2FA126882F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 err="1">
                <a:solidFill>
                  <a:srgbClr val="C00000"/>
                </a:solidFill>
                <a:latin typeface="Century Gothic"/>
                <a:ea typeface="DejaVu Sans"/>
              </a:rPr>
              <a:t>Kabarak</a:t>
            </a:r>
            <a:r>
              <a:rPr lang="en-US" sz="3200" b="1" strike="noStrike" spc="-1" dirty="0">
                <a:solidFill>
                  <a:srgbClr val="C00000"/>
                </a:solidFill>
                <a:latin typeface="Century Gothic"/>
                <a:ea typeface="DejaVu Sans"/>
              </a:rPr>
              <a:t> University International Conference on Business and Economics 2020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48160" y="91440"/>
            <a:ext cx="90936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371600" y="228600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71225306-F0B9-44E2-9EC9-5EF9A753ABCA}" type="datetime1">
              <a:rPr lang="en-US" sz="1600" b="1" strike="noStrike" spc="-1">
                <a:solidFill>
                  <a:srgbClr val="FFFFCC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6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44CA2054-7957-4DE2-A469-F1AC0AB4D47D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pPr algn="ctr">
                <a:lnSpc>
                  <a:spcPct val="100000"/>
                </a:lnSpc>
              </a:pPr>
              <a:t>1</a:t>
            </a:fld>
            <a:endParaRPr lang="en-US" sz="2800" b="0" strike="noStrike" spc="-1">
              <a:latin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193F703-2288-4C57-BEBE-8AB6A9442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9372600" cy="1107996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Kabarak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 International Conference on Business and Economics 2021 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50CD97A-993A-4551-B40F-1B6D59C95766}"/>
              </a:ext>
            </a:extLst>
          </p:cNvPr>
          <p:cNvSpPr txBox="1">
            <a:spLocks/>
          </p:cNvSpPr>
          <p:nvPr/>
        </p:nvSpPr>
        <p:spPr>
          <a:xfrm>
            <a:off x="762000" y="457200"/>
            <a:ext cx="9372600" cy="11079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>
            <a:spAutoFit/>
          </a:bodyPr>
          <a:lstStyle/>
          <a:p>
            <a:r>
              <a:rPr lang="en-US" sz="3600" b="1" kern="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Kabarak</a:t>
            </a:r>
            <a:r>
              <a:rPr lang="en-US" sz="3600" b="1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 International Conference on Business and Economics 2021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4144671-7917-4AF2-B9B1-AE128B725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9705673" cy="15119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DEA6F26-EA34-41A6-90AE-2ECCB567BC29}"/>
              </a:ext>
            </a:extLst>
          </p:cNvPr>
          <p:cNvSpPr txBox="1"/>
          <p:nvPr/>
        </p:nvSpPr>
        <p:spPr>
          <a:xfrm>
            <a:off x="762000" y="2209800"/>
            <a:ext cx="10275120" cy="1229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EFFECT OF POLITICAL ENVIRONMENT ON SUSTAINABLE GROWTH OF MICRO AND SMALL ENTERPRISES IN NAKURU TOWN, KENYA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06FD807-6FF6-4E8C-B26D-9E671F94AFA1}"/>
              </a:ext>
            </a:extLst>
          </p:cNvPr>
          <p:cNvSpPr txBox="1"/>
          <p:nvPr/>
        </p:nvSpPr>
        <p:spPr>
          <a:xfrm>
            <a:off x="5105400" y="453530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Ernest Maina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BA20F-5A22-4E33-88E3-40D2DC05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Response and Reliability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49A03FD-EF72-431C-A3F9-17519BFA023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8378" y="1097340"/>
            <a:ext cx="10972440" cy="13234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90% Response rate.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Research tool reliable on all variables per Cronbach’s Alpha score.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85A6FF6-9C2C-47E3-8AAB-4CA61728C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33968"/>
            <a:ext cx="10221213" cy="3400032"/>
          </a:xfrm>
          <a:prstGeom prst="rect">
            <a:avLst/>
          </a:prstGeom>
        </p:spPr>
      </p:pic>
      <p:sp>
        <p:nvSpPr>
          <p:cNvPr id="6" name="CustomShape 5">
            <a:extLst>
              <a:ext uri="{FF2B5EF4-FFF2-40B4-BE49-F238E27FC236}">
                <a16:creationId xmlns="" xmlns:a16="http://schemas.microsoft.com/office/drawing/2014/main" id="{90F987D1-472F-45C9-9363-B1CB32E2D9A9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8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C43E5A-7383-42A0-9DFE-CC4BE0B5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Hypothesis 1: Political Stability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FFA8319-CB11-4EC7-B390-043CFA567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6242300" cy="4058234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A314D30-BC90-402B-A832-F9600EE16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517941"/>
              </p:ext>
            </p:extLst>
          </p:nvPr>
        </p:nvGraphicFramePr>
        <p:xfrm>
          <a:off x="6851780" y="1276201"/>
          <a:ext cx="5035420" cy="474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420">
                  <a:extLst>
                    <a:ext uri="{9D8B030D-6E8A-4147-A177-3AD203B41FA5}">
                      <a16:colId xmlns="" xmlns:a16="http://schemas.microsoft.com/office/drawing/2014/main" val="33168867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2835620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5988123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90670091"/>
                    </a:ext>
                  </a:extLst>
                </a:gridCol>
              </a:tblGrid>
              <a:tr h="933599"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Correlation Analysis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extLst>
                  <a:ext uri="{0D108BD9-81ED-4DB2-BD59-A6C34878D82A}">
                    <a16:rowId xmlns="" xmlns:a16="http://schemas.microsoft.com/office/drawing/2014/main" val="1144740793"/>
                  </a:ext>
                </a:extLst>
              </a:tr>
              <a:tr h="1619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Environment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Relationships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="" xmlns:a16="http://schemas.microsoft.com/office/drawing/2014/main" val="938347039"/>
                  </a:ext>
                </a:extLst>
              </a:tr>
              <a:tr h="729658">
                <a:tc>
                  <a:txBody>
                    <a:bodyPr/>
                    <a:lstStyle/>
                    <a:p>
                      <a:r>
                        <a:rPr lang="en-US" dirty="0"/>
                        <a:t>Regime-driven taxation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3767316"/>
                  </a:ext>
                </a:extLst>
              </a:tr>
              <a:tr h="530661">
                <a:tc>
                  <a:txBody>
                    <a:bodyPr/>
                    <a:lstStyle/>
                    <a:p>
                      <a:r>
                        <a:rPr lang="en-US" dirty="0"/>
                        <a:t>Bureaucracy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0913428"/>
                  </a:ext>
                </a:extLst>
              </a:tr>
              <a:tr h="930583">
                <a:tc>
                  <a:txBody>
                    <a:bodyPr/>
                    <a:lstStyle/>
                    <a:p>
                      <a:r>
                        <a:rPr lang="en-US" dirty="0"/>
                        <a:t>Electioneering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7771549"/>
                  </a:ext>
                </a:extLst>
              </a:tr>
            </a:tbl>
          </a:graphicData>
        </a:graphic>
      </p:graphicFrame>
      <p:sp>
        <p:nvSpPr>
          <p:cNvPr id="8" name="CustomShape 5">
            <a:extLst>
              <a:ext uri="{FF2B5EF4-FFF2-40B4-BE49-F238E27FC236}">
                <a16:creationId xmlns="" xmlns:a16="http://schemas.microsoft.com/office/drawing/2014/main" id="{6EFE4A23-66A1-4699-B439-2D4AD8DE09A5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75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2DC980-51B0-4708-A976-D5B02112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Hypothesis 2: Political System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4195A6C-8D49-484C-ABC6-624E76FE8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09" y="1539053"/>
            <a:ext cx="5739091" cy="352455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BFED50C1-E717-4B6B-80C9-7FE4364DB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848891"/>
              </p:ext>
            </p:extLst>
          </p:nvPr>
        </p:nvGraphicFramePr>
        <p:xfrm>
          <a:off x="6653368" y="1316959"/>
          <a:ext cx="4929032" cy="4626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830">
                  <a:extLst>
                    <a:ext uri="{9D8B030D-6E8A-4147-A177-3AD203B41FA5}">
                      <a16:colId xmlns="" xmlns:a16="http://schemas.microsoft.com/office/drawing/2014/main" val="3900745887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403899013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4144906879"/>
                    </a:ext>
                  </a:extLst>
                </a:gridCol>
                <a:gridCol w="838202">
                  <a:extLst>
                    <a:ext uri="{9D8B030D-6E8A-4147-A177-3AD203B41FA5}">
                      <a16:colId xmlns="" xmlns:a16="http://schemas.microsoft.com/office/drawing/2014/main" val="3962691607"/>
                    </a:ext>
                  </a:extLst>
                </a:gridCol>
              </a:tblGrid>
              <a:tr h="972427"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Correlation Analysis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4985990"/>
                  </a:ext>
                </a:extLst>
              </a:tr>
              <a:tr h="1508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Environment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Relationships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="" xmlns:a16="http://schemas.microsoft.com/office/drawing/2014/main" val="341400243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3877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Effective Public</a:t>
                      </a:r>
                    </a:p>
                    <a:p>
                      <a:r>
                        <a:rPr lang="en-US" dirty="0"/>
                        <a:t>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9127775"/>
                  </a:ext>
                </a:extLst>
              </a:tr>
              <a:tr h="972427">
                <a:tc>
                  <a:txBody>
                    <a:bodyPr/>
                    <a:lstStyle/>
                    <a:p>
                      <a:r>
                        <a:rPr lang="en-US" dirty="0"/>
                        <a:t>Public Participation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3260329"/>
                  </a:ext>
                </a:extLst>
              </a:tr>
            </a:tbl>
          </a:graphicData>
        </a:graphic>
      </p:graphicFrame>
      <p:sp>
        <p:nvSpPr>
          <p:cNvPr id="7" name="CustomShape 5">
            <a:extLst>
              <a:ext uri="{FF2B5EF4-FFF2-40B4-BE49-F238E27FC236}">
                <a16:creationId xmlns="" xmlns:a16="http://schemas.microsoft.com/office/drawing/2014/main" id="{5882D9F2-4985-4421-AB5C-6D754B2D92C9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03F391-8EFE-4BB2-8563-C42411F4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Hypothesis 3: Government Policies and Regulations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0F23C2-BF21-4A11-8368-ED7DF3C27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8820"/>
            <a:ext cx="6820848" cy="397728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9E4D7FE-5902-42B4-849F-FCA7DCF02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4296113"/>
              </p:ext>
            </p:extLst>
          </p:nvPr>
        </p:nvGraphicFramePr>
        <p:xfrm>
          <a:off x="6858000" y="1276200"/>
          <a:ext cx="4876200" cy="512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91648311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393776408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086253197"/>
                    </a:ext>
                  </a:extLst>
                </a:gridCol>
                <a:gridCol w="1066200">
                  <a:extLst>
                    <a:ext uri="{9D8B030D-6E8A-4147-A177-3AD203B41FA5}">
                      <a16:colId xmlns="" xmlns:a16="http://schemas.microsoft.com/office/drawing/2014/main" val="3636694463"/>
                    </a:ext>
                  </a:extLst>
                </a:gridCol>
              </a:tblGrid>
              <a:tr h="752599">
                <a:tc gridSpan="4"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Correlation Analysis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3188403"/>
                  </a:ext>
                </a:extLst>
              </a:tr>
              <a:tr h="1514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Environment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Relationships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="" xmlns:a16="http://schemas.microsoft.com/office/drawing/2014/main" val="1661789343"/>
                  </a:ext>
                </a:extLst>
              </a:tr>
              <a:tr h="599562">
                <a:tc>
                  <a:txBody>
                    <a:bodyPr/>
                    <a:lstStyle/>
                    <a:p>
                      <a:r>
                        <a:rPr lang="en-US" dirty="0"/>
                        <a:t>Taxation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0892796"/>
                  </a:ext>
                </a:extLst>
              </a:tr>
              <a:tr h="752599">
                <a:tc>
                  <a:txBody>
                    <a:bodyPr/>
                    <a:lstStyle/>
                    <a:p>
                      <a:r>
                        <a:rPr lang="en-US" dirty="0"/>
                        <a:t>Environmental.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0043828"/>
                  </a:ext>
                </a:extLst>
              </a:tr>
              <a:tr h="752599">
                <a:tc>
                  <a:txBody>
                    <a:bodyPr/>
                    <a:lstStyle/>
                    <a:p>
                      <a:r>
                        <a:rPr lang="en-US" dirty="0"/>
                        <a:t>Licensure/</a:t>
                      </a:r>
                    </a:p>
                    <a:p>
                      <a:r>
                        <a:rPr lang="en-US" dirty="0"/>
                        <a:t>Parking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6720333"/>
                  </a:ext>
                </a:extLst>
              </a:tr>
              <a:tr h="752599">
                <a:tc>
                  <a:txBody>
                    <a:bodyPr/>
                    <a:lstStyle/>
                    <a:p>
                      <a:r>
                        <a:rPr lang="en-US" dirty="0"/>
                        <a:t>Health/other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018367"/>
                  </a:ext>
                </a:extLst>
              </a:tr>
            </a:tbl>
          </a:graphicData>
        </a:graphic>
      </p:graphicFrame>
      <p:sp>
        <p:nvSpPr>
          <p:cNvPr id="7" name="CustomShape 5">
            <a:extLst>
              <a:ext uri="{FF2B5EF4-FFF2-40B4-BE49-F238E27FC236}">
                <a16:creationId xmlns="" xmlns:a16="http://schemas.microsoft.com/office/drawing/2014/main" id="{ADB0D16B-08A1-4EE5-96BC-428ED791BE2A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1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890BAD-B150-4020-9DAC-83CCF3A4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22889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Summary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Findings &amp; Conclusions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1802E02-7FE1-4D60-9CEE-E6C1DE23FFA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471743"/>
            <a:ext cx="10972440" cy="4349909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Political environment is a significant factor in sustainable growth of MSEs in Nakuru town, Nakuru county and the country at large.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Negative </a:t>
            </a:r>
            <a:r>
              <a:rPr lang="en-US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correlation between all aspects of political stability and all aspects of sustainability - Increase in any of these aspects would reflect worsening business sustainability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Positive correlation between all aspects of political system and all aspects of sustainability - Increase in any of these aspects would reflect enhanced business sustainability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Negative correlation between all aspects of political stability and the aspects of sustainability- Increase in any of these aspects would reflect worsening business sustainability</a:t>
            </a:r>
          </a:p>
          <a:p>
            <a:endParaRPr lang="en-US" sz="1600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C64A9B52-1766-4072-9206-3794F99765C6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8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32146-DB4F-44AD-97EF-0CD52FF34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F3DBAD7-A28E-4520-B6C6-818B3D849EC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515671"/>
            <a:ext cx="10972440" cy="415498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Reduction and eradication of multiple taxation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Involving small businesses in formulating policies in Nakuru County.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Implementation of policies and regulations supported by local government owners.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electioneering period should also be enhanced to ensure that the services that MSEs need are </a:t>
            </a:r>
            <a:r>
              <a:rPr lang="en-US" sz="24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not </a:t>
            </a: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disrupted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Sufficient protection and security for their businesses during electioneering.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Stability in </a:t>
            </a:r>
            <a:r>
              <a:rPr lang="en-US" sz="24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taxations </a:t>
            </a: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and regulations that are </a:t>
            </a:r>
            <a:r>
              <a:rPr lang="en-US" sz="24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regime-based</a:t>
            </a: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6D39F450-F36B-4A2B-8B25-142D25385007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8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F3DBAD7-A28E-4520-B6C6-818B3D849EC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600" y="1752600"/>
            <a:ext cx="10972440" cy="3600986"/>
          </a:xfrm>
        </p:spPr>
        <p:txBody>
          <a:bodyPr/>
          <a:lstStyle/>
          <a:p>
            <a:pPr marL="457200" indent="-457200" algn="ctr">
              <a:lnSpc>
                <a:spcPct val="150000"/>
              </a:lnSpc>
            </a:pPr>
            <a:r>
              <a:rPr lang="en-US" sz="3600" b="1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END</a:t>
            </a:r>
          </a:p>
          <a:p>
            <a:pPr marL="457200" indent="-457200" algn="ctr">
              <a:lnSpc>
                <a:spcPct val="150000"/>
              </a:lnSpc>
            </a:pPr>
            <a:endParaRPr lang="en-US" sz="3600" b="1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en-US" sz="3600" b="1" kern="12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en-US" sz="3600" b="1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THANK YOU</a:t>
            </a:r>
          </a:p>
          <a:p>
            <a:endParaRPr lang="en-US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6D39F450-F36B-4A2B-8B25-142D25385007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8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066800"/>
            <a:ext cx="10341720" cy="518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620" indent="-342900" algn="just">
              <a:lnSpc>
                <a:spcPct val="15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Sustainable growth of MSEs depend on political environment</a:t>
            </a:r>
            <a:endParaRPr lang="en-US" sz="2400" spc="-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Collectivism as a result of a political system - The ‘one village, one product’ approach – works in Japan, Indonesia and Thailand </a:t>
            </a:r>
            <a:r>
              <a:rPr lang="en-US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(Oikawa, 2015, p. 84)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Accumulation of income and capital in gulf countries devoid of favorable political environment led to failed MSEs </a:t>
            </a:r>
            <a:r>
              <a:rPr lang="en-US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Amash</a:t>
            </a:r>
            <a:r>
              <a:rPr lang="en-US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2012, p. 1).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European countries such as Sweden are an example of the positive  influence of political environment (Pourmand 2011, p. 11)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Government programs and policies in Nigeria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South Africa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the most influential to MSEs (</a:t>
            </a:r>
            <a:r>
              <a:rPr lang="en-US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Mark and </a:t>
            </a:r>
            <a:r>
              <a:rPr lang="en-US" sz="2400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Nwaiwu</a:t>
            </a:r>
            <a:r>
              <a:rPr lang="en-US" sz="24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2015, p. 2: Wiese, 2014, p. 40)</a:t>
            </a:r>
            <a:endParaRPr lang="en-US" sz="24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endParaRPr lang="en-US" sz="1000" b="0" strike="noStrike" spc="-1" dirty="0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1F672340-46A3-4E3A-ABE1-5F4F5B824E7C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pPr algn="ctr">
                <a:lnSpc>
                  <a:spcPct val="100000"/>
                </a:lnSpc>
              </a:pPr>
              <a:t>2</a:t>
            </a:fld>
            <a:endParaRPr lang="en-US" sz="2800" b="0" strike="noStrike" spc="-1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3B0552B-13E2-4ADF-AC90-C1CF51379163}"/>
              </a:ext>
            </a:extLst>
          </p:cNvPr>
          <p:cNvSpPr txBox="1">
            <a:spLocks/>
          </p:cNvSpPr>
          <p:nvPr/>
        </p:nvSpPr>
        <p:spPr>
          <a:xfrm>
            <a:off x="791420" y="482142"/>
            <a:ext cx="9150340" cy="706320"/>
          </a:xfrm>
          <a:prstGeom prst="rect">
            <a:avLst/>
          </a:prstGeom>
        </p:spPr>
        <p:txBody>
          <a:bodyPr/>
          <a:lstStyle/>
          <a:p>
            <a:r>
              <a:rPr lang="en-US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CB4C16-BF14-487C-A113-3EA59B6D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533401"/>
            <a:ext cx="914412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Problem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FFDA55-126C-47CD-B770-B5440777493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295400"/>
            <a:ext cx="10972440" cy="48013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contributing only 20% to the GDP with 80% employment rate because of toxic politics, inappropriate policies and regulations, and  misalignment of local policies to national interests, county needs and requirements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Ogola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2020).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Nakuru County - population of more than 2.1 million - one of the most populous counties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Kenya. Ranked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third at 35.14 % in enhancing the business environment for MSEs after Nairobi at (65.33%)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Nyandarua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(40.48%)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assessed the effect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political environment on sustainable growth of Micro and Small Enterprises in Nakuru town as a geographical area.</a:t>
            </a:r>
          </a:p>
          <a:p>
            <a:endParaRPr lang="en-US" sz="2400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226EC38C-1C84-4853-9E08-F6A889194232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0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51BC55-F217-40BB-8D01-F016BC7D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10972440" cy="369332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Research Objectives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B9CE0-6808-4613-9CD8-E314035B123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219200"/>
            <a:ext cx="10972440" cy="5478423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General Objective of the Study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 objective of the study will be to assess the effects of the political environment on sustainable growth of MSEs in Nakuru town.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Objectives of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examine the effects of political stability on sustainable growth of MSEs in Nakuru town.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the effects of government policies &amp; regulations on sustainable growth of MSEs in Nakuru town.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identify the effects of the political system on sustainable growth of MSEs in Nakuru town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0BFA43C3-9A31-4795-9F02-52968E1825DB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4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5A178F-2EDC-470A-9459-521AF52D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pPr algn="l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Theoretical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A37316-7399-4407-9D33-DA0DA47A8CB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219200"/>
            <a:ext cx="10972440" cy="564770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Political Business Cycle Theory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Governments undertake measures that impact the economy of the country and business based on the period in relation to the election year and electioneering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(Frankel, 2010, p. 1439).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Highly evident in economies that have two, or more political parties (Li, 2017, 45)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Real Business Cycle Theory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Fluctuation in business cycles can be accounted for by actual or real shocks that businesses feel as opposed to nominal shocks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Political environment provides some of the nominal and actual shocks. </a:t>
            </a:r>
          </a:p>
          <a:p>
            <a:endParaRPr lang="en-US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716367D7-E2B6-4529-B71A-5EDBA7DF081F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B7C8F5-4A81-48DD-AA12-4EBA5A7E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Triple Bottom Line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9AEC6D1-E690-4918-812E-A7776B0A1D3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97039" y="1219200"/>
            <a:ext cx="10972440" cy="456278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triple bottom-line framework - asserts the idea that a company can be managed to generate capital and profit while improving peoples’ lives and environmental impact.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triple bottom line frame work consists of three parts: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social - measures business impact on human capital/ community/ </a:t>
            </a:r>
            <a:r>
              <a:rPr lang="en-US" sz="24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shareholders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stakeholders and employees.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environmental - refers to the environmental sustainability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economic aspects - the impact of an organization on its economic environment.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0600A8FF-643A-4647-8E9A-BC5B33BC8101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4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D3D990-F567-4D07-B898-24B54BF1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Conceptual Framework</a:t>
            </a:r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0901FE00-6E97-414F-9A7A-74E72D21A470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7511C58-1E71-4B93-A98A-70FE23EA2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2"/>
          <a:stretch/>
        </p:blipFill>
        <p:spPr>
          <a:xfrm>
            <a:off x="2057400" y="990600"/>
            <a:ext cx="7848600" cy="529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44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3395-A6D0-4A58-82F1-4CF16B6E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Research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F8F6FD-DC92-4573-9A97-F0FEA76581F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219200"/>
            <a:ext cx="10972440" cy="403187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Descriptive research design - aims at determining the frequency of occurrence or the relationship between variables (Erickson, 2017, p. 59).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1260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registered MSEs in Nakuru town as of 2015 (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Muiruri, Richu and Karanja, 2015, p. 611).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Assuming the 6.1% growth rate (Kenya National Bureau of Statistics, 2019, p. 22).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Population =  1,338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MSEs.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90807E11-4973-4648-8DD6-F52BDCBE1B4C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9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8CA82C-ABB4-49A6-A9D9-C59A2A6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707500"/>
            <a:ext cx="10972440" cy="36933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Sampling and Data Collection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4AF4D0-D2B6-40C5-BDE8-2AA4619B669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1000" y="1447800"/>
            <a:ext cx="10972440" cy="411480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Sample size = </a:t>
            </a:r>
            <a:r>
              <a:rPr kumimoji="0" lang="pt-B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n= Nc2/ (c2+ (N-1) e2) (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Nassiuma, 2000)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Sample = 101.9 or 102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venly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distributed across all industries/sectors.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tructured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questionnaire to collect data from the respondents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pilot study was conducted in Langalanga, Kanu Street area, which has similarly diverse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businesses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ustomShape 5">
            <a:extLst>
              <a:ext uri="{FF2B5EF4-FFF2-40B4-BE49-F238E27FC236}">
                <a16:creationId xmlns="" xmlns:a16="http://schemas.microsoft.com/office/drawing/2014/main" id="{2CF9ADF4-58FB-440B-93E0-CF71FAC6AC70}"/>
              </a:ext>
            </a:extLst>
          </p:cNvPr>
          <p:cNvSpPr/>
          <p:nvPr/>
        </p:nvSpPr>
        <p:spPr>
          <a:xfrm>
            <a:off x="1181160" y="6433560"/>
            <a:ext cx="10706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2021					         </a:t>
            </a:r>
            <a:fld id="{EE0387BA-63EF-4A24-8116-3B70EB86D4CD}" type="datetime1">
              <a:rPr lang="en-US" sz="1100" b="1" strike="noStrike" spc="-1" smtClean="0">
                <a:solidFill>
                  <a:srgbClr val="C00000"/>
                </a:solidFill>
                <a:latin typeface="Century Gothic"/>
              </a:rPr>
              <a:pPr>
                <a:lnSpc>
                  <a:spcPct val="100000"/>
                </a:lnSpc>
              </a:pPr>
              <a:t>9/27/2021</a:t>
            </a:fld>
            <a:endParaRPr lang="en-US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44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322</TotalTime>
  <Words>1074</Words>
  <Application>Microsoft Office PowerPoint</Application>
  <PresentationFormat>Custom</PresentationFormat>
  <Paragraphs>144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Kabarak University International Conference on Business and Economics 2021 </vt:lpstr>
      <vt:lpstr>Slide 2</vt:lpstr>
      <vt:lpstr>Problem Statement</vt:lpstr>
      <vt:lpstr>Research Objectives</vt:lpstr>
      <vt:lpstr>Theoretical Review</vt:lpstr>
      <vt:lpstr>Triple Bottom Line Model</vt:lpstr>
      <vt:lpstr>Conceptual Framework</vt:lpstr>
      <vt:lpstr>Research Design</vt:lpstr>
      <vt:lpstr>Sampling and Data Collection</vt:lpstr>
      <vt:lpstr>Response and Reliability</vt:lpstr>
      <vt:lpstr>Hypothesis 1: Political Stability</vt:lpstr>
      <vt:lpstr>Hypothesis 2: Political System </vt:lpstr>
      <vt:lpstr>Hypothesis 3: Government Policies and Regulations </vt:lpstr>
      <vt:lpstr>Summary of Findings &amp; Conclusions</vt:lpstr>
      <vt:lpstr>Recommendations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</dc:creator>
  <cp:lastModifiedBy>hp</cp:lastModifiedBy>
  <cp:revision>39</cp:revision>
  <dcterms:created xsi:type="dcterms:W3CDTF">2016-03-11T07:14:26Z</dcterms:created>
  <dcterms:modified xsi:type="dcterms:W3CDTF">2021-09-27T14:37:04Z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